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"/>
  </p:notesMasterIdLst>
  <p:handoutMasterIdLst>
    <p:handoutMasterId r:id="rId36"/>
  </p:handoutMasterIdLst>
  <p:sldIdLst>
    <p:sldId id="3297" r:id="rId3"/>
    <p:sldId id="3796" r:id="rId5"/>
    <p:sldId id="3658" r:id="rId6"/>
    <p:sldId id="3904" r:id="rId7"/>
    <p:sldId id="3827" r:id="rId8"/>
    <p:sldId id="3964" r:id="rId9"/>
    <p:sldId id="4038" r:id="rId10"/>
    <p:sldId id="3900" r:id="rId11"/>
    <p:sldId id="4040" r:id="rId12"/>
    <p:sldId id="4041" r:id="rId13"/>
    <p:sldId id="4042" r:id="rId14"/>
    <p:sldId id="4043" r:id="rId15"/>
    <p:sldId id="4045" r:id="rId16"/>
    <p:sldId id="4039" r:id="rId17"/>
    <p:sldId id="4044" r:id="rId18"/>
    <p:sldId id="4047" r:id="rId19"/>
    <p:sldId id="4049" r:id="rId20"/>
    <p:sldId id="4050" r:id="rId21"/>
    <p:sldId id="4052" r:id="rId22"/>
    <p:sldId id="4051" r:id="rId23"/>
    <p:sldId id="4053" r:id="rId24"/>
    <p:sldId id="4054" r:id="rId25"/>
    <p:sldId id="4055" r:id="rId26"/>
    <p:sldId id="4056" r:id="rId27"/>
    <p:sldId id="4057" r:id="rId28"/>
    <p:sldId id="4059" r:id="rId29"/>
    <p:sldId id="4060" r:id="rId30"/>
    <p:sldId id="4058" r:id="rId31"/>
    <p:sldId id="4048" r:id="rId32"/>
    <p:sldId id="4046" r:id="rId33"/>
    <p:sldId id="4061" r:id="rId34"/>
    <p:sldId id="3312" r:id="rId35"/>
  </p:sldIdLst>
  <p:sldSz cx="12188825" cy="6858000"/>
  <p:notesSz cx="6858000" cy="9144000"/>
  <p:embeddedFontLst>
    <p:embeddedFont>
      <p:font typeface="Arial Unicode MS" panose="020B0604020202020204" pitchFamily="34" charset="-122"/>
      <p:regular r:id="rId41"/>
    </p:embeddedFont>
  </p:embeddedFontLst>
  <p:custDataLst>
    <p:tags r:id="rId42"/>
  </p:custDataLst>
  <p:defaultTextStyle>
    <a:defPPr>
      <a:defRPr lang="zh-CN"/>
    </a:defPPr>
    <a:lvl1pPr marL="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896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56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753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13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609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569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466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362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a Vida Villanueva" initials="MVV" lastIdx="1" clrIdx="0"/>
  <p:cmAuthor id="1" name="Zhaoxinxin (amy, Information)" initials="Z(I" lastIdx="17" clrIdx="0"/>
  <p:cmAuthor id="2" name="Xiaobin (Shawn, Gauss)" initials="X(G" lastIdx="1" clrIdx="1"/>
  <p:cmAuthor id="3" name="lenovo" initials="l" lastIdx="6" clrIdx="2"/>
  <p:cmAuthor id="4" name="Administrator" initials="A" lastIdx="4" clrIdx="3"/>
  <p:cmAuthor id="5" name="宋洁然" initials="宋" lastIdx="2" clrIdx="1"/>
  <p:cmAuthor id="6" name="ming qiu" initials="m" lastIdx="17" clrIdx="1"/>
  <p:cmAuthor id="7" name="1206988966@qq.com" initials="1" lastIdx="1" clrIdx="2"/>
  <p:cmAuthor id="8" name="姜伟光" initials="姜" lastIdx="1" clrIdx="0"/>
  <p:cmAuthor id="9" name="1065053138@qq.com" initials="1" lastIdx="2" clrIdx="4"/>
  <p:cmAuthor id="11" name="57631" initials="5" lastIdx="3" clrIdx="10"/>
  <p:cmAuthor id="12" name="VincentHuang" initials="V" lastIdx="1" clrIdx="11"/>
  <p:cmAuthor id="13" name="zhang" initials="z" lastIdx="1" clrIdx="1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6C0A"/>
    <a:srgbClr val="F57C1B"/>
    <a:srgbClr val="F08212"/>
    <a:srgbClr val="FF750D"/>
    <a:srgbClr val="043A95"/>
    <a:srgbClr val="F08B00"/>
    <a:srgbClr val="F0F0F0"/>
    <a:srgbClr val="EC3E35"/>
    <a:srgbClr val="EE473C"/>
    <a:srgbClr val="1426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25"/>
    <p:restoredTop sz="97422" autoAdjust="0"/>
  </p:normalViewPr>
  <p:slideViewPr>
    <p:cSldViewPr snapToGrid="0" snapToObjects="1">
      <p:cViewPr varScale="1">
        <p:scale>
          <a:sx n="75" d="100"/>
          <a:sy n="75" d="100"/>
        </p:scale>
        <p:origin x="78" y="-66"/>
      </p:cViewPr>
      <p:guideLst>
        <p:guide orient="horz" pos="2698"/>
        <p:guide pos="404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-2432" y="-104"/>
      </p:cViewPr>
      <p:guideLst>
        <p:guide orient="horz" pos="3597"/>
        <p:guide pos="227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2" Type="http://schemas.openxmlformats.org/officeDocument/2006/relationships/tags" Target="tags/tag1.xml"/><Relationship Id="rId41" Type="http://schemas.openxmlformats.org/officeDocument/2006/relationships/font" Target="fonts/font1.fntdata"/><Relationship Id="rId40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wdp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DC7CB2-49CC-E54E-90A7-192F9304C139}" type="datetimeFigureOut">
              <a:rPr lang="zh-CN" altLang="en-US" smtClean="0"/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单击此处编辑母版文本样式</a:t>
            </a:r>
            <a:endParaRPr lang="en-US"/>
          </a:p>
          <a:p>
            <a:pPr lvl="1"/>
            <a:r>
              <a:rPr lang="en-US"/>
              <a:t>二级</a:t>
            </a:r>
            <a:endParaRPr lang="en-US"/>
          </a:p>
          <a:p>
            <a:pPr lvl="2"/>
            <a:r>
              <a:rPr lang="en-US"/>
              <a:t>三级</a:t>
            </a:r>
            <a:endParaRPr lang="en-US"/>
          </a:p>
          <a:p>
            <a:pPr lvl="3"/>
            <a:r>
              <a:rPr lang="en-US"/>
              <a:t>四级</a:t>
            </a:r>
            <a:endParaRPr lang="en-US"/>
          </a:p>
          <a:p>
            <a:pPr lvl="4"/>
            <a:r>
              <a:rPr 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DA9C9-1E53-8E43-B665-E23D097A63FE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说清楚每个物理算子的执行</a:t>
            </a:r>
            <a:r>
              <a:rPr lang="zh-CN" altLang="en-US"/>
              <a:t>流程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4645" y="576143"/>
            <a:ext cx="5731412" cy="633681"/>
          </a:xfrm>
          <a:prstGeom prst="rect">
            <a:avLst/>
          </a:prstGeom>
        </p:spPr>
        <p:txBody>
          <a:bodyPr/>
          <a:lstStyle>
            <a:lvl1pPr algn="l">
              <a:defRPr sz="2600" b="1">
                <a:solidFill>
                  <a:srgbClr val="E46C0A"/>
                </a:solidFill>
                <a:latin typeface="Source Han Sans CN" pitchFamily="34" charset="-128"/>
                <a:ea typeface="Source Han Sans CN" pitchFamily="34" charset="-128"/>
              </a:defRPr>
            </a:lvl1pPr>
          </a:lstStyle>
          <a:p>
            <a:pPr fontAlgn="auto"/>
            <a:r>
              <a:rPr kumimoji="1" lang="zh-CN" altLang="en-US" strike="noStrike" noProof="1"/>
              <a:t>单击此处编辑母版标题样式</a:t>
            </a:r>
            <a:endParaRPr kumimoji="1"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>
              <a:defRPr lang="zh-CN" altLang="en-US" sz="2400" b="1">
                <a:solidFill>
                  <a:schemeClr val="tx1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defRPr>
            </a:lvl1pPr>
          </a:lstStyle>
          <a:p>
            <a:pPr marL="0" lvl="0" algn="l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>
            <a:off x="0" y="222935"/>
            <a:ext cx="103909" cy="492442"/>
          </a:xfrm>
          <a:prstGeom prst="rect">
            <a:avLst/>
          </a:prstGeom>
          <a:solidFill>
            <a:srgbClr val="FF9D00"/>
          </a:solidFill>
          <a:ln>
            <a:solidFill>
              <a:srgbClr val="FF9D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414286" y="721092"/>
            <a:ext cx="9832998" cy="0"/>
          </a:xfrm>
          <a:prstGeom prst="line">
            <a:avLst/>
          </a:prstGeom>
          <a:ln w="9525">
            <a:solidFill>
              <a:srgbClr val="FF9D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604" y="1122363"/>
            <a:ext cx="9141619" cy="2387600"/>
          </a:xfrm>
        </p:spPr>
        <p:txBody>
          <a:bodyPr anchor="b"/>
          <a:lstStyle>
            <a:lvl1pPr algn="ctr">
              <a:defRPr sz="599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604" y="3602038"/>
            <a:ext cx="914161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3765" indent="0" algn="ctr">
              <a:buNone/>
              <a:defRPr sz="1800"/>
            </a:lvl3pPr>
            <a:lvl4pPr marL="1370965" indent="0" algn="ctr">
              <a:buNone/>
              <a:defRPr sz="1600"/>
            </a:lvl4pPr>
            <a:lvl5pPr marL="1827530" indent="0" algn="ctr">
              <a:buNone/>
              <a:defRPr sz="1600"/>
            </a:lvl5pPr>
            <a:lvl6pPr marL="2284730" indent="0" algn="ctr">
              <a:buNone/>
              <a:defRPr sz="1600"/>
            </a:lvl6pPr>
            <a:lvl7pPr marL="2741295" indent="0" algn="ctr">
              <a:buNone/>
              <a:defRPr sz="1600"/>
            </a:lvl7pPr>
            <a:lvl8pPr marL="3198495" indent="0" algn="ctr">
              <a:buNone/>
              <a:defRPr sz="1600"/>
            </a:lvl8pPr>
            <a:lvl9pPr marL="3655695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46F7-F136-4492-9711-3AB1412AED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E4FD-32D6-4D5B-AF8B-B322A585D2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microsoft.com/office/2007/relationships/hdphoto" Target="../media/image3.wdp"/><Relationship Id="rId7" Type="http://schemas.openxmlformats.org/officeDocument/2006/relationships/image" Target="../media/image2.png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7" cstate="print">
            <a:alphaModFix amt="65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9612" y="5379394"/>
            <a:ext cx="2145047" cy="1938873"/>
          </a:xfrm>
          <a:prstGeom prst="rect">
            <a:avLst/>
          </a:prstGeom>
        </p:spPr>
      </p:pic>
      <p:pic>
        <p:nvPicPr>
          <p:cNvPr id="2" name="图片 5" descr="彩色logo.png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0487660" y="280988"/>
            <a:ext cx="1301750" cy="431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45"/>
          <p:cNvSpPr>
            <a:spLocks noChangeAspect="1"/>
          </p:cNvSpPr>
          <p:nvPr userDrawn="1"/>
        </p:nvSpPr>
        <p:spPr>
          <a:xfrm>
            <a:off x="-105410" y="6470015"/>
            <a:ext cx="427355" cy="20193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</a:ln>
        </p:spPr>
        <p:txBody>
          <a:bodyPr wrap="square" lIns="0" tIns="0" rIns="0" bIns="0" anchor="t"/>
          <a:lstStyle/>
          <a:p>
            <a:pPr lvl="0" algn="ctr"/>
            <a:endParaRPr lang="zh-CN" altLang="en-US" sz="1000" dirty="0">
              <a:solidFill>
                <a:schemeClr val="bg1"/>
              </a:solidFill>
              <a:latin typeface="Arial" panose="020B0604020202020204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" name="TextBox 45"/>
          <p:cNvSpPr>
            <a:spLocks noChangeAspect="1"/>
          </p:cNvSpPr>
          <p:nvPr userDrawn="1"/>
        </p:nvSpPr>
        <p:spPr>
          <a:xfrm>
            <a:off x="-24130" y="6484620"/>
            <a:ext cx="342900" cy="14224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</a:ln>
        </p:spPr>
        <p:txBody>
          <a:bodyPr wrap="square" lIns="0" tIns="0" rIns="0" bIns="0" anchor="t"/>
          <a:lstStyle/>
          <a:p>
            <a:pPr lvl="0" algn="ctr"/>
            <a:fld id="{9A0DB2DC-4C9A-4742-B13C-FB6460FD3503}" type="slidenum">
              <a:rPr lang="zh-CN" altLang="en-US" sz="120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微软雅黑" panose="020B0503020204020204" charset="-122"/>
              </a:rPr>
            </a:fld>
            <a:endParaRPr lang="zh-CN" altLang="en-US" sz="1200" dirty="0">
              <a:solidFill>
                <a:schemeClr val="bg1"/>
              </a:solidFill>
              <a:latin typeface="Arial" panose="020B0604020202020204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hf sldNum="0" hdr="0" ftr="0" dt="0"/>
  <p:txStyles>
    <p:titleStyle>
      <a:lvl1pPr algn="ctr" defTabSz="608965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608965" rtl="0" eaLnBrk="1" latinLnBrk="0" hangingPunct="1">
        <a:spcBef>
          <a:spcPct val="20000"/>
        </a:spcBef>
        <a:buFont typeface="Arial" panose="020B0604020202020204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89965" indent="-381000" algn="l" defTabSz="608965" rtl="0" eaLnBrk="1" latinLnBrk="0" hangingPunct="1">
        <a:spcBef>
          <a:spcPct val="20000"/>
        </a:spcBef>
        <a:buFont typeface="Arial" panose="020B0604020202020204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36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330" indent="-304800" algn="l" defTabSz="608965" rtl="0" eaLnBrk="1" latinLnBrk="0" hangingPunct="1">
        <a:spcBef>
          <a:spcPct val="20000"/>
        </a:spcBef>
        <a:buFont typeface="Arial" panose="020B0604020202020204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295" indent="-304800" algn="l" defTabSz="608965" rtl="0" eaLnBrk="1" latinLnBrk="0" hangingPunct="1">
        <a:spcBef>
          <a:spcPct val="20000"/>
        </a:spcBef>
        <a:buFont typeface="Arial" panose="020B0604020202020204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089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5986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946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842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89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5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53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13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69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466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362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1" Type="http://schemas.openxmlformats.org/officeDocument/2006/relationships/oleObject" Target="../embeddings/oleObject1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4702175" y="1704340"/>
            <a:ext cx="2784475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6600" b="0">
                <a:gradFill flip="none" rotWithShape="1">
                  <a:gsLst>
                    <a:gs pos="0">
                      <a:srgbClr val="004078"/>
                    </a:gs>
                    <a:gs pos="48000">
                      <a:srgbClr val="00A8FF"/>
                    </a:gs>
                    <a:gs pos="47000">
                      <a:srgbClr val="0C60B1"/>
                    </a:gs>
                    <a:gs pos="76000">
                      <a:srgbClr val="004078"/>
                    </a:gs>
                    <a:gs pos="66000">
                      <a:srgbClr val="0C60B1"/>
                    </a:gs>
                  </a:gsLst>
                  <a:lin ang="16200000" scaled="0"/>
                  <a:tileRect/>
                </a:gradFill>
                <a:effectLst/>
                <a:latin typeface="造字工房朗倩（非商用）常规体"/>
                <a:ea typeface="造字工房朗倩（非商用）常规体"/>
                <a:cs typeface="方正正大黑"/>
              </a:defRPr>
            </a:lvl1pPr>
          </a:lstStyle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E96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VASTDATA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FE96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49053" y="1650365"/>
            <a:ext cx="4490720" cy="753110"/>
            <a:chOff x="7472" y="1565"/>
            <a:chExt cx="4252" cy="1135"/>
          </a:xfrm>
        </p:grpSpPr>
        <p:cxnSp>
          <p:nvCxnSpPr>
            <p:cNvPr id="13" name="直线连接符 12"/>
            <p:cNvCxnSpPr/>
            <p:nvPr/>
          </p:nvCxnSpPr>
          <p:spPr>
            <a:xfrm>
              <a:off x="7472" y="1565"/>
              <a:ext cx="4252" cy="0"/>
            </a:xfrm>
            <a:prstGeom prst="line">
              <a:avLst/>
            </a:prstGeom>
            <a:ln w="25400" cmpd="sng">
              <a:gradFill>
                <a:gsLst>
                  <a:gs pos="0">
                    <a:schemeClr val="accent1">
                      <a:lumMod val="5000"/>
                      <a:lumOff val="95000"/>
                      <a:alpha val="9000"/>
                    </a:schemeClr>
                  </a:gs>
                  <a:gs pos="49000">
                    <a:srgbClr val="FE9600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0" scaled="1"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连接符 13"/>
            <p:cNvCxnSpPr/>
            <p:nvPr/>
          </p:nvCxnSpPr>
          <p:spPr>
            <a:xfrm>
              <a:off x="7472" y="2700"/>
              <a:ext cx="4252" cy="0"/>
            </a:xfrm>
            <a:prstGeom prst="line">
              <a:avLst/>
            </a:prstGeom>
            <a:ln w="25400" cmpd="sng">
              <a:gradFill>
                <a:gsLst>
                  <a:gs pos="0">
                    <a:schemeClr val="accent1">
                      <a:lumMod val="5000"/>
                      <a:lumOff val="95000"/>
                      <a:alpha val="9000"/>
                    </a:schemeClr>
                  </a:gs>
                  <a:gs pos="49000">
                    <a:srgbClr val="FE9600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0" scaled="1"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本框 14"/>
          <p:cNvSpPr txBox="1"/>
          <p:nvPr/>
        </p:nvSpPr>
        <p:spPr>
          <a:xfrm>
            <a:off x="7310755" y="6466840"/>
            <a:ext cx="4566285" cy="215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dist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北京海量数据技术股份有限公司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【内部资料  严禁外传】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92968" y="3013501"/>
            <a:ext cx="9402887" cy="829945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608965">
              <a:defRPr lang="zh-CN" altLang="en-US" sz="4400" b="1" spc="300">
                <a:gradFill flip="none" rotWithShape="1">
                  <a:gsLst>
                    <a:gs pos="15000">
                      <a:srgbClr val="142657"/>
                    </a:gs>
                    <a:gs pos="48000">
                      <a:srgbClr val="0270C5"/>
                    </a:gs>
                    <a:gs pos="46000">
                      <a:srgbClr val="043A95"/>
                    </a:gs>
                    <a:gs pos="100000">
                      <a:srgbClr val="142657"/>
                    </a:gs>
                    <a:gs pos="68000">
                      <a:srgbClr val="043A95"/>
                    </a:gs>
                  </a:gsLst>
                  <a:lin ang="16020000" scaled="0"/>
                  <a:tileRect/>
                </a:gradFill>
                <a:effectLst/>
                <a:latin typeface="微软雅黑" panose="020B0503020204020204" charset="-122"/>
                <a:ea typeface="微软雅黑" panose="020B0503020204020204" charset="-122"/>
                <a:cs typeface="方正正大黑"/>
              </a:defRPr>
            </a:lvl1pPr>
          </a:lstStyle>
          <a:p>
            <a:pPr marL="0" marR="0" lvl="0" indent="0" algn="ctr" defTabSz="6089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48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reflection blurRad="6350" stA="18000" endA="300" endPos="45500" dist="508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数据库基</a:t>
            </a:r>
            <a:r>
              <a:rPr kumimoji="0" sz="48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reflection blurRad="6350" stA="18000" endA="300" endPos="45500" dist="508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本原理（</a:t>
            </a:r>
            <a:r>
              <a:rPr kumimoji="0" lang="en-US" altLang="zh-CN" sz="48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reflection blurRad="6350" stA="18000" endA="300" endPos="45500" dist="508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SQL</a:t>
            </a:r>
            <a:r>
              <a:rPr kumimoji="0" sz="48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reflection blurRad="6350" stA="18000" endA="300" endPos="45500" dist="508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引擎）</a:t>
            </a:r>
            <a:endParaRPr kumimoji="0" sz="4800" b="1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>
                <a:reflection blurRad="6350" stA="18000" endA="300" endPos="45500" dist="50800" dir="5400000" sy="-100000" algn="bl" rotWithShape="0"/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arsetre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93645" y="0"/>
            <a:ext cx="833374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728345"/>
            <a:ext cx="2540000" cy="5400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后文以</a:t>
            </a:r>
            <a:r>
              <a:rPr lang="en-US" altLang="zh-CN" sz="1000">
                <a:cs typeface="+mn-lt"/>
                <a:sym typeface="+mn-ea"/>
              </a:rPr>
              <a:t>TPC-H</a:t>
            </a:r>
            <a:r>
              <a:rPr lang="zh-CN" altLang="en-US" sz="1000">
                <a:cs typeface="+mn-lt"/>
                <a:sym typeface="+mn-ea"/>
              </a:rPr>
              <a:t>的</a:t>
            </a:r>
            <a:r>
              <a:rPr lang="en-US" altLang="zh-CN" sz="1000">
                <a:cs typeface="+mn-lt"/>
                <a:sym typeface="+mn-ea"/>
              </a:rPr>
              <a:t>QUERY 13</a:t>
            </a:r>
            <a:r>
              <a:rPr lang="zh-CN" altLang="en-US" sz="1000">
                <a:cs typeface="+mn-lt"/>
                <a:sym typeface="+mn-ea"/>
              </a:rPr>
              <a:t>为例分析语义解析过程：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select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c_count,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count (*) as custdist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from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(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select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    c_custkey,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    count (o_orderkey)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from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    customer left outer join orders on c_custkey = o_custkey and o_comment not like '%regular%'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group by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    c_custkey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) as c_orders (c_custkey, c_count)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group by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c_count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order by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custdist desc,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    c_count desc</a:t>
            </a:r>
            <a:endParaRPr lang="zh-CN" altLang="en-US" sz="10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000">
                <a:cs typeface="+mn-lt"/>
                <a:sym typeface="+mn-ea"/>
              </a:rPr>
              <a:t>LIMIT 1;</a:t>
            </a:r>
            <a:endParaRPr lang="zh-CN" altLang="en-US" sz="1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530225" y="104140"/>
            <a:ext cx="20637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subquery tree</a:t>
            </a:r>
            <a:endParaRPr lang="en-US" altLang="zh-CN">
              <a:solidFill>
                <a:srgbClr val="FF0000"/>
              </a:solidFill>
            </a:endParaRPr>
          </a:p>
        </p:txBody>
      </p:sp>
      <p:pic>
        <p:nvPicPr>
          <p:cNvPr id="2" name="图片 1" descr="subquerytre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8195" y="0"/>
            <a:ext cx="1059243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querytre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62280"/>
            <a:ext cx="12188825" cy="593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查询</a:t>
            </a:r>
            <a:r>
              <a:rPr lang="zh-CN" altLang="en-US"/>
              <a:t>重写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25450" y="957580"/>
            <a:ext cx="1135570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前文作为示例的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在查询重写阶段并不会对</a:t>
            </a:r>
            <a:r>
              <a:rPr lang="en-US" altLang="zh-CN" sz="1800">
                <a:cs typeface="+mn-lt"/>
              </a:rPr>
              <a:t>QueryTree</a:t>
            </a:r>
            <a:r>
              <a:rPr lang="zh-CN" altLang="en-US" sz="1800">
                <a:cs typeface="+mn-lt"/>
              </a:rPr>
              <a:t>进行改写，这里对查询重写的过程进行简要</a:t>
            </a:r>
            <a:r>
              <a:rPr lang="zh-CN" altLang="en-US" sz="1800">
                <a:cs typeface="+mn-lt"/>
              </a:rPr>
              <a:t>描述：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嵌套聚集改写（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开发）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应用非查询（</a:t>
            </a:r>
            <a:r>
              <a:rPr lang="en-US" altLang="zh-CN" sz="1800">
                <a:cs typeface="+mn-lt"/>
              </a:rPr>
              <a:t>non-SELECT</a:t>
            </a:r>
            <a:r>
              <a:rPr lang="zh-CN" altLang="en-US" sz="1800">
                <a:cs typeface="+mn-lt"/>
              </a:rPr>
              <a:t>）规则。例如</a:t>
            </a:r>
            <a:r>
              <a:rPr lang="en-US" altLang="zh-CN" sz="1800">
                <a:cs typeface="+mn-lt"/>
              </a:rPr>
              <a:t>INSERT INTO t (c2, c1) VALUES ('hello', 1);</a:t>
            </a:r>
            <a:r>
              <a:rPr lang="zh-CN" altLang="en-US" sz="1800">
                <a:cs typeface="+mn-lt"/>
              </a:rPr>
              <a:t>在这个阶段会考虑是否有字段的默认值需要</a:t>
            </a:r>
            <a:r>
              <a:rPr lang="zh-CN" altLang="en-US" sz="1800">
                <a:cs typeface="+mn-lt"/>
              </a:rPr>
              <a:t>处理。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应用</a:t>
            </a:r>
            <a:r>
              <a:rPr lang="en-US" altLang="zh-CN" sz="1800">
                <a:cs typeface="+mn-lt"/>
              </a:rPr>
              <a:t>RIR</a:t>
            </a:r>
            <a:r>
              <a:rPr lang="zh-CN" altLang="en-US" sz="1800">
                <a:cs typeface="+mn-lt"/>
              </a:rPr>
              <a:t>（Retrieve-Instead-Retrieve，</a:t>
            </a:r>
            <a:r>
              <a:rPr lang="zh-CN" altLang="en-US" sz="1800">
                <a:cs typeface="+mn-lt"/>
                <a:sym typeface="+mn-ea"/>
              </a:rPr>
              <a:t>Retrieve是PostQUEL的关键字</a:t>
            </a:r>
            <a:r>
              <a:rPr lang="zh-CN" altLang="en-US" sz="1800">
                <a:cs typeface="+mn-lt"/>
              </a:rPr>
              <a:t>）规则。例如</a:t>
            </a:r>
            <a:r>
              <a:rPr lang="en-US" altLang="zh-CN" sz="1800">
                <a:cs typeface="+mn-lt"/>
              </a:rPr>
              <a:t>RLS</a:t>
            </a:r>
            <a:r>
              <a:rPr lang="zh-CN" altLang="en-US" sz="1800">
                <a:cs typeface="+mn-lt"/>
              </a:rPr>
              <a:t>（</a:t>
            </a:r>
            <a:r>
              <a:rPr lang="en-US" altLang="zh-CN" sz="1800">
                <a:cs typeface="+mn-lt"/>
              </a:rPr>
              <a:t>Row Level Security</a:t>
            </a:r>
            <a:r>
              <a:rPr lang="zh-CN" altLang="en-US" sz="1800">
                <a:cs typeface="+mn-lt"/>
              </a:rPr>
              <a:t>）</a:t>
            </a:r>
            <a:r>
              <a:rPr lang="zh-CN" altLang="en-US" sz="1800">
                <a:cs typeface="+mn-lt"/>
              </a:rPr>
              <a:t>规则。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3433204" y="823658"/>
            <a:ext cx="5067591" cy="5067591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>
            <a:outerShdw blurRad="50800" dist="508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21896" tIns="60948" rIns="121896" bIns="60948" numCol="1" spcCol="0" rtlCol="0" fromWordArt="0" anchor="ctr" anchorCtr="0" forceAA="0" compatLnSpc="1">
            <a:no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3408680" y="3215005"/>
            <a:ext cx="511683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reflection blurRad="12700" stA="11000" endA="300" endPos="67000" dist="635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计划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reflection blurRad="12700" stA="11000" endA="300" endPos="67000" dist="635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生成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reflection blurRad="12700" stA="11000" endA="300" endPos="67000" dist="63500" dir="5400000" sy="-100000" algn="bl" rotWithShape="0"/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48"/>
          <p:cNvSpPr txBox="1"/>
          <p:nvPr/>
        </p:nvSpPr>
        <p:spPr>
          <a:xfrm>
            <a:off x="4667155" y="2451100"/>
            <a:ext cx="259969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FF9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PART 3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FF9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计划</a:t>
            </a:r>
            <a:r>
              <a:rPr lang="zh-CN" altLang="en-US"/>
              <a:t>生成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7195" y="1035685"/>
            <a:ext cx="1077912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经过语义解析后数据库明白这件事（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）能做，也知道要做什么，但不知道怎么做。这时需要</a:t>
            </a:r>
            <a:r>
              <a:rPr lang="zh-CN" altLang="en-US" sz="1800">
                <a:cs typeface="+mn-lt"/>
              </a:rPr>
              <a:t>考虑：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要做的事情是否有等价的别的方式（逻辑</a:t>
            </a:r>
            <a:r>
              <a:rPr lang="zh-CN" altLang="en-US" sz="1800">
                <a:cs typeface="+mn-lt"/>
              </a:rPr>
              <a:t>优化）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同样的功能是否有相对高效的方式（物理</a:t>
            </a:r>
            <a:r>
              <a:rPr lang="zh-CN" altLang="en-US" sz="1800">
                <a:cs typeface="+mn-lt"/>
              </a:rPr>
              <a:t>优化）。以前文</a:t>
            </a:r>
            <a:r>
              <a:rPr lang="en-US" altLang="zh-CN" sz="1800">
                <a:cs typeface="+mn-lt"/>
              </a:rPr>
              <a:t>Query 13</a:t>
            </a:r>
            <a:r>
              <a:rPr lang="zh-CN" altLang="en-US" sz="1800">
                <a:cs typeface="+mn-lt"/>
              </a:rPr>
              <a:t>为例，子查询中要对</a:t>
            </a:r>
            <a:r>
              <a:rPr lang="en-US" altLang="zh-CN" sz="1800">
                <a:cs typeface="+mn-lt"/>
              </a:rPr>
              <a:t>customer</a:t>
            </a:r>
            <a:r>
              <a:rPr lang="zh-CN" altLang="en-US" sz="1800">
                <a:cs typeface="+mn-lt"/>
              </a:rPr>
              <a:t>和</a:t>
            </a:r>
            <a:r>
              <a:rPr lang="en-US" altLang="zh-CN" sz="1800">
                <a:cs typeface="+mn-lt"/>
              </a:rPr>
              <a:t>orders</a:t>
            </a:r>
            <a:r>
              <a:rPr lang="zh-CN" altLang="en-US" sz="1800">
                <a:cs typeface="+mn-lt"/>
              </a:rPr>
              <a:t>两张表进行左连接（</a:t>
            </a:r>
            <a:r>
              <a:rPr lang="en-US" altLang="zh-CN" sz="1800">
                <a:cs typeface="+mn-lt"/>
              </a:rPr>
              <a:t>left join</a:t>
            </a:r>
            <a:r>
              <a:rPr lang="zh-CN" altLang="en-US" sz="1800">
                <a:cs typeface="+mn-lt"/>
              </a:rPr>
              <a:t>），是应该选择</a:t>
            </a:r>
            <a:r>
              <a:rPr lang="en-US" altLang="zh-CN" sz="1800">
                <a:cs typeface="+mn-lt"/>
              </a:rPr>
              <a:t>hash left join</a:t>
            </a:r>
            <a:r>
              <a:rPr lang="zh-CN" altLang="en-US" sz="1800">
                <a:cs typeface="+mn-lt"/>
              </a:rPr>
              <a:t>还是</a:t>
            </a:r>
            <a:r>
              <a:rPr lang="en-US" altLang="zh-CN" sz="1800">
                <a:cs typeface="+mn-lt"/>
              </a:rPr>
              <a:t>nested loop left join</a:t>
            </a:r>
            <a:r>
              <a:rPr lang="zh-CN" altLang="en-US" sz="1800">
                <a:cs typeface="+mn-lt"/>
              </a:rPr>
              <a:t>并不知道。</a:t>
            </a:r>
            <a:endParaRPr lang="zh-CN" altLang="en-US" sz="1800">
              <a:cs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204210"/>
            <a:ext cx="12188825" cy="3234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逻辑</a:t>
            </a:r>
            <a:r>
              <a:rPr lang="zh-CN" altLang="en-US"/>
              <a:t>优化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51485" y="931545"/>
            <a:ext cx="10944225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逻辑优化的目的是找到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的等价的更高效执行方式，其基础是关系代数。常见的优化手段包含：子查询</a:t>
            </a:r>
            <a:r>
              <a:rPr lang="en-US" altLang="zh-CN" sz="1800">
                <a:cs typeface="+mn-lt"/>
              </a:rPr>
              <a:t>/</a:t>
            </a:r>
            <a:r>
              <a:rPr lang="zh-CN" altLang="en-US" sz="1800">
                <a:cs typeface="+mn-lt"/>
              </a:rPr>
              <a:t>连接提升、条件化简、</a:t>
            </a:r>
            <a:r>
              <a:rPr lang="en-US" altLang="zh-CN" sz="1800">
                <a:cs typeface="+mn-lt"/>
              </a:rPr>
              <a:t>HAVING</a:t>
            </a:r>
            <a:r>
              <a:rPr lang="zh-CN" altLang="en-US" sz="1800">
                <a:cs typeface="+mn-lt"/>
              </a:rPr>
              <a:t>和</a:t>
            </a:r>
            <a:r>
              <a:rPr lang="en-US" altLang="zh-CN" sz="1800">
                <a:cs typeface="+mn-lt"/>
              </a:rPr>
              <a:t>WHERE</a:t>
            </a:r>
            <a:r>
              <a:rPr lang="zh-CN" altLang="en-US" sz="1800">
                <a:cs typeface="+mn-lt"/>
              </a:rPr>
              <a:t>子句合并、外连接消除、谓词下推、连接顺序交换和等价类</a:t>
            </a:r>
            <a:r>
              <a:rPr lang="zh-CN" altLang="en-US" sz="1800">
                <a:cs typeface="+mn-lt"/>
              </a:rPr>
              <a:t>推理等。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其关键</a:t>
            </a:r>
            <a:r>
              <a:rPr lang="zh-CN" altLang="en-US" sz="1800">
                <a:cs typeface="+mn-lt"/>
              </a:rPr>
              <a:t>是：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确认哪些操作是可以等价变换的。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变换后的表达式执行效率至少不应该比变换前</a:t>
            </a:r>
            <a:r>
              <a:rPr lang="zh-CN" altLang="en-US" sz="1800">
                <a:cs typeface="+mn-lt"/>
              </a:rPr>
              <a:t>差。</a:t>
            </a:r>
            <a:endParaRPr lang="zh-CN" altLang="en-US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800">
                <a:cs typeface="+mn-lt"/>
              </a:rPr>
              <a:t>第一个问题由关系代数来解决，要回答第二个问题，需要对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数据库的执行器模型和代价模型有基本的</a:t>
            </a:r>
            <a:r>
              <a:rPr lang="zh-CN" altLang="en-US" sz="1800">
                <a:cs typeface="+mn-lt"/>
              </a:rPr>
              <a:t>了解。</a:t>
            </a:r>
            <a:endParaRPr lang="zh-CN" altLang="en-US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</a:rPr>
              <a:t>	Vastbase</a:t>
            </a:r>
            <a:r>
              <a:rPr lang="zh-CN" altLang="en-US" sz="1800">
                <a:cs typeface="+mn-lt"/>
              </a:rPr>
              <a:t>中执行代价主要包含两部分：</a:t>
            </a:r>
            <a:r>
              <a:rPr lang="en-US" altLang="zh-CN" sz="1800">
                <a:cs typeface="+mn-lt"/>
              </a:rPr>
              <a:t>IO</a:t>
            </a:r>
            <a:r>
              <a:rPr lang="zh-CN" altLang="en-US" sz="1800">
                <a:cs typeface="+mn-lt"/>
              </a:rPr>
              <a:t>代价和</a:t>
            </a:r>
            <a:r>
              <a:rPr lang="en-US" altLang="zh-CN" sz="1800">
                <a:cs typeface="+mn-lt"/>
              </a:rPr>
              <a:t>CPU</a:t>
            </a:r>
            <a:r>
              <a:rPr lang="zh-CN" altLang="en-US" sz="1800">
                <a:cs typeface="+mn-lt"/>
              </a:rPr>
              <a:t>代价。</a:t>
            </a:r>
            <a:r>
              <a:rPr lang="en-US" altLang="zh-CN" sz="1800">
                <a:cs typeface="+mn-lt"/>
              </a:rPr>
              <a:t>IO</a:t>
            </a:r>
            <a:r>
              <a:rPr lang="zh-CN" altLang="en-US" sz="1800">
                <a:cs typeface="+mn-lt"/>
              </a:rPr>
              <a:t>代价指从存储层获取数据的代价，</a:t>
            </a:r>
            <a:r>
              <a:rPr lang="en-US" altLang="zh-CN" sz="1800">
                <a:cs typeface="+mn-lt"/>
              </a:rPr>
              <a:t>CPU</a:t>
            </a:r>
            <a:r>
              <a:rPr lang="zh-CN" altLang="en-US" sz="1800">
                <a:cs typeface="+mn-lt"/>
              </a:rPr>
              <a:t>代价指表达式计算代价，如条件过滤、投影</a:t>
            </a:r>
            <a:r>
              <a:rPr lang="zh-CN" altLang="en-US" sz="1800">
                <a:cs typeface="+mn-lt"/>
              </a:rPr>
              <a:t>等。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执行器</a:t>
            </a:r>
            <a:r>
              <a:rPr lang="en-US" altLang="zh-CN"/>
              <a:t>-</a:t>
            </a:r>
            <a:r>
              <a:t>火山模型（</a:t>
            </a:r>
            <a:r>
              <a:rPr lang="en-US" altLang="zh-CN"/>
              <a:t>Volcano Model</a:t>
            </a:r>
            <a:r>
              <a:t>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43230" y="940435"/>
            <a:ext cx="1079627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	火山模型又叫迭代器模型, 最早于1990年Goetz Graefe在Volcano, an Extensible and Parallel Query Evaluation System这篇论文中提出(参考资料中有论文链接)，在90年代早期，计算机的内存资源十分昂贵，相对于CPU的执行效率，IO效率要差得多，因此运算符和存储之间的IO交换是影响查询效率的主要因素</a:t>
            </a:r>
            <a:r>
              <a:rPr lang="zh-CN" altLang="en-US" sz="1800">
                <a:cs typeface="+mn-lt"/>
              </a:rPr>
              <a:t>。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	火山模型其基本思路十分简单：将关系代数当中的每一个算子抽象成一个迭代器</a:t>
            </a:r>
            <a:r>
              <a:rPr lang="zh-CN" altLang="en-US" sz="1800">
                <a:cs typeface="+mn-lt"/>
              </a:rPr>
              <a:t>，</a:t>
            </a:r>
            <a:r>
              <a:rPr lang="en-US" altLang="zh-CN" sz="1800">
                <a:cs typeface="+mn-lt"/>
              </a:rPr>
              <a:t>每个迭代器都带有一个 next 方法。每次调用这个方法将会返回这个算子产生的一行数据（或者说一个 Tuple）。程序通过在 SQL 的计算树的根节点不断地调用 next方法来获得整个查询的全部结果。</a:t>
            </a:r>
            <a:endParaRPr lang="en-US" altLang="zh-CN" sz="1800">
              <a:cs typeface="+mn-lt"/>
            </a:endParaRPr>
          </a:p>
        </p:txBody>
      </p:sp>
      <p:pic>
        <p:nvPicPr>
          <p:cNvPr id="4" name="图片 3" descr="volcano-mode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6520" y="3524885"/>
            <a:ext cx="9184640" cy="3048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子查询</a:t>
            </a:r>
            <a:r>
              <a:rPr lang="en-US" altLang="zh-CN"/>
              <a:t>/</a:t>
            </a:r>
            <a:r>
              <a:t>连接</a:t>
            </a:r>
            <a:r>
              <a:t>提升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86410" y="975360"/>
            <a:ext cx="1093851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子查询：</a:t>
            </a:r>
            <a:r>
              <a:rPr lang="en-US" altLang="zh-CN" sz="1800">
                <a:cs typeface="+mn-lt"/>
              </a:rPr>
              <a:t>FROM</a:t>
            </a:r>
            <a:r>
              <a:rPr lang="zh-CN" altLang="en-US" sz="1800">
                <a:cs typeface="+mn-lt"/>
              </a:rPr>
              <a:t>子句中的语句，</a:t>
            </a:r>
            <a:r>
              <a:rPr lang="zh-CN" altLang="en-US" sz="1800">
                <a:cs typeface="+mn-lt"/>
              </a:rPr>
              <a:t>如SELECT * FROM STUDENT, (SELECT * FROM SCORE) as sc;</a:t>
            </a:r>
            <a:endParaRPr lang="zh-CN" altLang="en-US" sz="1800">
              <a:cs typeface="+mn-lt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子连接：</a:t>
            </a:r>
            <a:r>
              <a:rPr lang="en-US" altLang="zh-CN" sz="1800">
                <a:cs typeface="+mn-lt"/>
              </a:rPr>
              <a:t>	WHERE</a:t>
            </a:r>
            <a:r>
              <a:rPr lang="zh-CN" altLang="en-US" sz="1800">
                <a:cs typeface="+mn-lt"/>
              </a:rPr>
              <a:t>、</a:t>
            </a:r>
            <a:r>
              <a:rPr lang="en-US" altLang="zh-CN" sz="1800">
                <a:cs typeface="+mn-lt"/>
              </a:rPr>
              <a:t>ON</a:t>
            </a:r>
            <a:r>
              <a:rPr lang="zh-CN" altLang="en-US" sz="1800">
                <a:cs typeface="+mn-lt"/>
              </a:rPr>
              <a:t>或投影中的语句，</a:t>
            </a:r>
            <a:r>
              <a:rPr lang="zh-CN" altLang="en-US" sz="1800">
                <a:cs typeface="+mn-lt"/>
              </a:rPr>
              <a:t>如SELECT (SELECT AVG(degree) FROM SCORE), sname FROM STUDENT、SELECT * FROM STUDENT WHERE EXISTS (SELECT A FROM SCORE WHERE SCORE.sno = STUDENT.sno);</a:t>
            </a:r>
            <a:endParaRPr lang="zh-CN" altLang="en-US" sz="1800">
              <a:cs typeface="+mn-lt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相关子查询</a:t>
            </a:r>
            <a:r>
              <a:rPr lang="en-US" altLang="zh-CN" sz="1800">
                <a:cs typeface="+mn-lt"/>
              </a:rPr>
              <a:t>/</a:t>
            </a:r>
            <a:r>
              <a:rPr lang="zh-CN" altLang="en-US" sz="1800">
                <a:cs typeface="+mn-lt"/>
              </a:rPr>
              <a:t>连接：子查询的执行依赖于外层父查询的一些属性值，当父查询的参数改变时，子查询需要根据新参数值重新执行，</a:t>
            </a:r>
            <a:r>
              <a:rPr lang="zh-CN" altLang="en-US" sz="1800">
                <a:cs typeface="+mn-lt"/>
              </a:rPr>
              <a:t>如SELECT * FROM t1 WHERE col_1 = ANY(SELECT col_1 FROM t2 WHERE t2.col_2 = t1.col_2);</a:t>
            </a:r>
            <a:endParaRPr lang="zh-CN" altLang="en-US" sz="1800">
              <a:cs typeface="+mn-lt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非相关子查询</a:t>
            </a:r>
            <a:r>
              <a:rPr lang="en-US" altLang="zh-CN" sz="1800">
                <a:cs typeface="+mn-lt"/>
              </a:rPr>
              <a:t>/</a:t>
            </a:r>
            <a:r>
              <a:rPr lang="zh-CN" altLang="en-US" sz="1800">
                <a:cs typeface="+mn-lt"/>
              </a:rPr>
              <a:t>连接：子查询的执行不依赖于外层父查询的任何属性值，可独自求解，形成一个子查询计划先于外层的查询求解，</a:t>
            </a:r>
            <a:r>
              <a:rPr lang="zh-CN" altLang="en-US" sz="1800">
                <a:cs typeface="+mn-lt"/>
              </a:rPr>
              <a:t>如SELECT * FROM t1 WHERE col_1 = ANY(SELECT col_1 FROM t2 WHERE t2.col_2 = 10);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en-US" altLang="zh-CN"/>
              <a:t>ANY</a:t>
            </a:r>
            <a:r>
              <a:rPr lang="zh-CN" altLang="en-US"/>
              <a:t>子</a:t>
            </a:r>
            <a:r>
              <a:t>连接</a:t>
            </a:r>
            <a:r>
              <a:t>提升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96875" y="783590"/>
            <a:ext cx="7988935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</a:rPr>
              <a:t>	Vastbase</a:t>
            </a:r>
            <a:r>
              <a:rPr lang="zh-CN" altLang="en-US" sz="1800">
                <a:cs typeface="+mn-lt"/>
              </a:rPr>
              <a:t>只提升</a:t>
            </a:r>
            <a:r>
              <a:rPr lang="en-US" altLang="zh-CN" sz="1800">
                <a:cs typeface="+mn-lt"/>
              </a:rPr>
              <a:t>WHERE</a:t>
            </a:r>
            <a:r>
              <a:rPr lang="zh-CN" altLang="en-US" sz="1800">
                <a:cs typeface="+mn-lt"/>
              </a:rPr>
              <a:t>、</a:t>
            </a:r>
            <a:r>
              <a:rPr lang="en-US" altLang="zh-CN" sz="1800">
                <a:cs typeface="+mn-lt"/>
              </a:rPr>
              <a:t>ON</a:t>
            </a:r>
            <a:r>
              <a:rPr lang="zh-CN" altLang="en-US" sz="1800">
                <a:cs typeface="+mn-lt"/>
              </a:rPr>
              <a:t>子句</a:t>
            </a:r>
            <a:r>
              <a:rPr lang="zh-CN" altLang="en-US" sz="1800">
                <a:cs typeface="+mn-lt"/>
                <a:sym typeface="+mn-ea"/>
              </a:rPr>
              <a:t>顶层（</a:t>
            </a:r>
            <a:r>
              <a:rPr lang="en-US" altLang="zh-CN" sz="1800">
                <a:cs typeface="+mn-lt"/>
                <a:sym typeface="+mn-ea"/>
              </a:rPr>
              <a:t>top level</a:t>
            </a:r>
            <a:r>
              <a:rPr lang="zh-CN" altLang="en-US" sz="1800">
                <a:cs typeface="+mn-lt"/>
                <a:sym typeface="+mn-ea"/>
              </a:rPr>
              <a:t>）的</a:t>
            </a:r>
            <a:r>
              <a:rPr lang="en-US" altLang="zh-CN" sz="1800">
                <a:cs typeface="+mn-lt"/>
                <a:sym typeface="+mn-ea"/>
              </a:rPr>
              <a:t>ANY</a:t>
            </a:r>
            <a:r>
              <a:rPr lang="zh-CN" altLang="en-US" sz="1800">
                <a:cs typeface="+mn-lt"/>
                <a:sym typeface="+mn-ea"/>
              </a:rPr>
              <a:t>和</a:t>
            </a:r>
            <a:r>
              <a:rPr lang="en-US" altLang="zh-CN" sz="1800">
                <a:cs typeface="+mn-lt"/>
                <a:sym typeface="+mn-ea"/>
              </a:rPr>
              <a:t>EXISTS</a:t>
            </a:r>
            <a:r>
              <a:rPr lang="zh-CN" altLang="en-US" sz="1800">
                <a:cs typeface="+mn-lt"/>
                <a:sym typeface="+mn-ea"/>
              </a:rPr>
              <a:t>子连接。考虑如下</a:t>
            </a:r>
            <a:r>
              <a:rPr lang="zh-CN" altLang="en-US" sz="1800">
                <a:cs typeface="+mn-lt"/>
                <a:sym typeface="+mn-ea"/>
              </a:rPr>
              <a:t>示例：</a:t>
            </a:r>
            <a:endParaRPr lang="zh-CN" altLang="en-US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  <a:sym typeface="+mn-ea"/>
              </a:rPr>
              <a:t>create table t1 (c1 int, c2 text);</a:t>
            </a:r>
            <a:endParaRPr lang="en-US" altLang="zh-CN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  <a:sym typeface="+mn-ea"/>
              </a:rPr>
              <a:t>create table t2 (c1 int, c2 text);</a:t>
            </a:r>
            <a:endParaRPr lang="en-US" altLang="zh-CN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  <a:sym typeface="+mn-ea"/>
              </a:rPr>
              <a:t>create table t3 (c1 int, c2 text);</a:t>
            </a:r>
            <a:endParaRPr lang="en-US" altLang="zh-CN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  <a:sym typeface="+mn-ea"/>
              </a:rPr>
              <a:t>insert into t1 values (1, 'a'), (2, 'b'), (3, 'c');</a:t>
            </a:r>
            <a:endParaRPr lang="en-US" altLang="zh-CN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  <a:sym typeface="+mn-ea"/>
              </a:rPr>
              <a:t>insert into t2 values (1, 'a'), (2, 'b'), (3, 'c');</a:t>
            </a:r>
            <a:endParaRPr lang="en-US" altLang="zh-CN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  <a:sym typeface="+mn-ea"/>
              </a:rPr>
              <a:t>insert into t3 values (1, 'a');</a:t>
            </a:r>
            <a:endParaRPr lang="en-US" altLang="zh-CN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endParaRPr lang="en-US" altLang="zh-CN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Q </a:t>
            </a:r>
            <a:r>
              <a:rPr lang="en-US" altLang="zh-CN" sz="1800">
                <a:cs typeface="+mn-lt"/>
                <a:sym typeface="+mn-ea"/>
              </a:rPr>
              <a:t>select * from t1 left join t2 on </a:t>
            </a:r>
            <a:r>
              <a:rPr lang="en-US" altLang="zh-CN" sz="1800">
                <a:solidFill>
                  <a:srgbClr val="FF0000"/>
                </a:solidFill>
                <a:cs typeface="+mn-lt"/>
                <a:sym typeface="+mn-ea"/>
              </a:rPr>
              <a:t>t1.c1</a:t>
            </a:r>
            <a:r>
              <a:rPr lang="en-US" altLang="zh-CN" sz="1800">
                <a:cs typeface="+mn-lt"/>
                <a:sym typeface="+mn-ea"/>
              </a:rPr>
              <a:t> &gt; ANY (select c1 from t3);</a:t>
            </a:r>
            <a:endParaRPr lang="en-US" altLang="zh-CN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R </a:t>
            </a:r>
            <a:r>
              <a:rPr lang="en-US" altLang="zh-CN" sz="1800">
                <a:cs typeface="+mn-lt"/>
                <a:sym typeface="+mn-ea"/>
              </a:rPr>
              <a:t>select * from t1 left join t2 on </a:t>
            </a:r>
            <a:r>
              <a:rPr lang="en-US" altLang="zh-CN" sz="1800">
                <a:solidFill>
                  <a:srgbClr val="FF0000"/>
                </a:solidFill>
                <a:cs typeface="+mn-lt"/>
                <a:sym typeface="+mn-ea"/>
              </a:rPr>
              <a:t>t2.c1</a:t>
            </a:r>
            <a:r>
              <a:rPr lang="en-US" altLang="zh-CN" sz="1800">
                <a:cs typeface="+mn-lt"/>
                <a:sym typeface="+mn-ea"/>
              </a:rPr>
              <a:t> &gt; ANY (select c1 from t3);</a:t>
            </a:r>
            <a:endParaRPr lang="en-US" altLang="zh-CN" sz="1800">
              <a:cs typeface="+mn-lt"/>
              <a:sym typeface="+mn-ea"/>
            </a:endParaRPr>
          </a:p>
        </p:txBody>
      </p:sp>
      <p:pic>
        <p:nvPicPr>
          <p:cNvPr id="5" name="图片 4" descr="anysublin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5810" y="951230"/>
            <a:ext cx="3406775" cy="5567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  <a:noFill/>
        </p:spPr>
        <p:txBody>
          <a:bodyPr wrap="square" rtlCol="0">
            <a:spAutoFit/>
          </a:bodyPr>
          <a:lstStyle/>
          <a:p>
            <a:r>
              <a:rPr dirty="0">
                <a:solidFill>
                  <a:schemeClr val="accent1"/>
                </a:solidFill>
                <a:ea typeface="微软雅黑" panose="020B0503020204020204" charset="-122"/>
                <a:sym typeface="+mn-ea"/>
              </a:rPr>
              <a:t>约定</a:t>
            </a:r>
            <a:endParaRPr dirty="0">
              <a:solidFill>
                <a:schemeClr val="accent1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2755" y="1010285"/>
            <a:ext cx="10854055" cy="6185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	</a:t>
            </a:r>
            <a:r>
              <a:rPr lang="zh-CN" altLang="en-US"/>
              <a:t>本文</a:t>
            </a:r>
            <a:r>
              <a:rPr lang="zh-CN" altLang="en-US"/>
              <a:t>描述的</a:t>
            </a:r>
            <a:r>
              <a:rPr lang="en-US" altLang="zh-CN"/>
              <a:t>SQL</a:t>
            </a:r>
            <a:r>
              <a:rPr lang="zh-CN" altLang="en-US"/>
              <a:t>引擎内容仅包含以下</a:t>
            </a:r>
            <a:r>
              <a:rPr lang="zh-CN" altLang="en-US"/>
              <a:t>模块：</a:t>
            </a:r>
            <a:endParaRPr lang="zh-CN" altLang="en-US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词法、</a:t>
            </a:r>
            <a:r>
              <a:rPr lang="zh-CN" altLang="en-US"/>
              <a:t>语法解析</a:t>
            </a:r>
            <a:endParaRPr lang="zh-CN" altLang="en-US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语义解析</a:t>
            </a:r>
            <a:endParaRPr lang="zh-CN" altLang="en-US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计划生成</a:t>
            </a:r>
            <a:endParaRPr lang="zh-CN" altLang="en-US"/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/>
              <a:t>数据库版本和参数</a:t>
            </a:r>
            <a:r>
              <a:rPr lang="zh-CN" altLang="en-US"/>
              <a:t>配置：</a:t>
            </a:r>
            <a:endParaRPr lang="zh-CN" altLang="en-US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数据库版本：</a:t>
            </a:r>
            <a:r>
              <a:rPr lang="en-US" altLang="zh-CN">
                <a:sym typeface="+mn-ea"/>
              </a:rPr>
              <a:t>Vastbase 2.2.10</a:t>
            </a:r>
            <a:endParaRPr lang="zh-CN" altLang="en-US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参数配置：默认参数（非线程池模式），但关闭</a:t>
            </a:r>
            <a:r>
              <a:rPr lang="en-US" altLang="zh-CN">
                <a:sym typeface="+mn-ea"/>
              </a:rPr>
              <a:t>opfusion</a:t>
            </a:r>
            <a:r>
              <a:rPr lang="zh-CN" altLang="en-US">
                <a:sym typeface="+mn-ea"/>
              </a:rPr>
              <a:t>特性，仅描述</a:t>
            </a:r>
            <a:r>
              <a:rPr lang="en-US" altLang="zh-CN">
                <a:sym typeface="+mn-ea"/>
              </a:rPr>
              <a:t>Simple Query</a:t>
            </a:r>
            <a:r>
              <a:rPr lang="zh-CN" altLang="en-US">
                <a:sym typeface="+mn-ea"/>
              </a:rPr>
              <a:t>协议，以</a:t>
            </a:r>
            <a:r>
              <a:rPr lang="en-US" altLang="zh-CN">
                <a:sym typeface="+mn-ea"/>
              </a:rPr>
              <a:t>SELECT</a:t>
            </a:r>
            <a:r>
              <a:rPr lang="zh-CN" altLang="en-US">
                <a:sym typeface="+mn-ea"/>
              </a:rPr>
              <a:t>语句为例进行分析</a:t>
            </a:r>
            <a:endParaRPr lang="zh-CN" altLang="en-US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操作系统：</a:t>
            </a:r>
            <a:r>
              <a:rPr lang="en-US" altLang="zh-CN">
                <a:sym typeface="+mn-ea"/>
              </a:rPr>
              <a:t>CentOS Linux release 7.8.2003 (core)</a:t>
            </a:r>
            <a:endParaRPr lang="en-US" altLang="zh-CN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硬件：</a:t>
            </a:r>
            <a:r>
              <a:rPr lang="en-US" altLang="zh-CN">
                <a:sym typeface="+mn-ea"/>
              </a:rPr>
              <a:t>x86_64</a:t>
            </a:r>
            <a:endParaRPr lang="en-US" altLang="zh-CN"/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ANY子</a:t>
            </a:r>
            <a:r>
              <a:t>连接</a:t>
            </a:r>
            <a:r>
              <a:t>提升</a:t>
            </a:r>
          </a:p>
        </p:txBody>
      </p:sp>
      <p:pic>
        <p:nvPicPr>
          <p:cNvPr id="4" name="图片 3" descr="anysublink-notpullu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95020"/>
            <a:ext cx="12188825" cy="2915285"/>
          </a:xfrm>
          <a:prstGeom prst="rect">
            <a:avLst/>
          </a:prstGeom>
        </p:spPr>
      </p:pic>
      <p:pic>
        <p:nvPicPr>
          <p:cNvPr id="5" name="图片 4" descr="anysublink-pullu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5885"/>
            <a:ext cx="12188825" cy="2618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en-US" altLang="zh-CN"/>
              <a:t>EXISTS</a:t>
            </a:r>
            <a:r>
              <a:t>子连接</a:t>
            </a:r>
            <a:r>
              <a:t>提升</a:t>
            </a:r>
          </a:p>
        </p:txBody>
      </p:sp>
      <p:pic>
        <p:nvPicPr>
          <p:cNvPr id="4" name="图片 3" descr="existssublin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70280"/>
            <a:ext cx="12188825" cy="4916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en-US" altLang="zh-CN"/>
              <a:t>EXISTS</a:t>
            </a:r>
            <a:r>
              <a:t>子连接</a:t>
            </a:r>
            <a:r>
              <a:t>提升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9565" y="1141095"/>
            <a:ext cx="200787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800">
                <a:latin typeface="Wingdings 2" panose="05020102010507070707" charset="0"/>
                <a:cs typeface="Wingdings 2" panose="05020102010507070707" charset="0"/>
              </a:rPr>
              <a:t>Q</a:t>
            </a:r>
            <a:r>
              <a:rPr lang="en-US" altLang="zh-CN" sz="1800">
                <a:latin typeface="Wingdings 2" panose="05020102010507070707" charset="0"/>
                <a:cs typeface="Wingdings 2" panose="05020102010507070707" charset="0"/>
              </a:rPr>
              <a:t> </a:t>
            </a:r>
            <a:r>
              <a:rPr lang="zh-CN" altLang="en-US" sz="1800"/>
              <a:t>select * from t1 left join t2 on exists (select c1 from t3 where t1.c1 &gt; t3.c1);</a:t>
            </a:r>
            <a:endParaRPr lang="zh-CN" altLang="en-US" sz="1800"/>
          </a:p>
          <a:p>
            <a:pPr algn="l"/>
            <a:endParaRPr lang="zh-CN" altLang="en-US" sz="1800"/>
          </a:p>
          <a:p>
            <a:pPr algn="l"/>
            <a:endParaRPr lang="zh-CN" altLang="en-US" sz="1800"/>
          </a:p>
          <a:p>
            <a:pPr algn="l"/>
            <a:endParaRPr lang="zh-CN" altLang="en-US" sz="1800"/>
          </a:p>
          <a:p>
            <a:pPr algn="l"/>
            <a:endParaRPr lang="zh-CN" altLang="en-US" sz="1800"/>
          </a:p>
          <a:p>
            <a:pPr algn="l"/>
            <a:endParaRPr lang="zh-CN" altLang="en-US" sz="1800"/>
          </a:p>
          <a:p>
            <a:pPr algn="l"/>
            <a:endParaRPr lang="zh-CN" altLang="en-US" sz="1800"/>
          </a:p>
          <a:p>
            <a:pPr algn="l"/>
            <a:r>
              <a:rPr lang="zh-CN" altLang="en-US" sz="1800">
                <a:latin typeface="Wingdings 2" panose="05020102010507070707" charset="0"/>
                <a:cs typeface="Wingdings 2" panose="05020102010507070707" charset="0"/>
              </a:rPr>
              <a:t>R</a:t>
            </a:r>
            <a:r>
              <a:rPr lang="en-US" altLang="zh-CN" sz="1800">
                <a:latin typeface="Wingdings 2" panose="05020102010507070707" charset="0"/>
                <a:cs typeface="Wingdings 2" panose="05020102010507070707" charset="0"/>
              </a:rPr>
              <a:t> </a:t>
            </a:r>
            <a:r>
              <a:rPr lang="zh-CN" altLang="en-US" sz="1800"/>
              <a:t>select * from t1 left join t2 on exists (select c1 from t3 where t2.c1 &gt; t3.c1);</a:t>
            </a:r>
            <a:endParaRPr lang="zh-CN" altLang="en-US" sz="1800"/>
          </a:p>
        </p:txBody>
      </p:sp>
      <p:pic>
        <p:nvPicPr>
          <p:cNvPr id="3" name="图片 2" descr="existssublink-nopullu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4540" y="765810"/>
            <a:ext cx="10154285" cy="574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子查询</a:t>
            </a:r>
            <a:r>
              <a:rPr lang="zh-CN" altLang="en-US"/>
              <a:t>提升</a:t>
            </a:r>
            <a:endParaRPr lang="zh-CN" altLang="en-US"/>
          </a:p>
        </p:txBody>
      </p:sp>
      <p:pic>
        <p:nvPicPr>
          <p:cNvPr id="3" name="图片 2" descr="subquery-notpullu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93255" y="774700"/>
            <a:ext cx="3943985" cy="57962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43230" y="940435"/>
            <a:ext cx="631825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Font typeface="Wingdings" panose="05000000000000000000" charset="0"/>
              <a:buNone/>
            </a:pP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</a:rPr>
              <a:t>R </a:t>
            </a:r>
            <a:r>
              <a:rPr lang="en-US" altLang="zh-CN" sz="1800"/>
              <a:t>sel</a:t>
            </a:r>
            <a:r>
              <a:rPr lang="zh-CN" altLang="en-US" sz="1800"/>
              <a:t>ect * from t1, (select * from t2) t3 (c1, c2) where t1.c1 = t3.c1;</a:t>
            </a:r>
            <a:endParaRPr lang="zh-CN" altLang="en-US" sz="1800"/>
          </a:p>
          <a:p>
            <a:pPr algn="l"/>
            <a:endParaRPr lang="zh-CN" altLang="en-US" sz="1800"/>
          </a:p>
          <a:p>
            <a:pPr algn="l"/>
            <a:r>
              <a:rPr lang="zh-CN" altLang="en-US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</a:rPr>
              <a:t>Q</a:t>
            </a: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</a:rPr>
              <a:t> </a:t>
            </a:r>
            <a:r>
              <a:rPr lang="zh-CN" altLang="en-US" sz="1800"/>
              <a:t>select * from t1, (select c1, count(*) from t2 group by c1) t2 (c1, c2) where t1.c1 = t2.c1;</a:t>
            </a:r>
            <a:endParaRPr lang="zh-CN" altLang="en-US" sz="1800"/>
          </a:p>
          <a:p>
            <a:pPr algn="l"/>
            <a:endParaRPr lang="zh-CN" altLang="en-US" sz="1800"/>
          </a:p>
          <a:p>
            <a:pPr algn="l"/>
            <a:r>
              <a:rPr lang="zh-CN" altLang="en-US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Q</a:t>
            </a: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 </a:t>
            </a:r>
            <a:r>
              <a:rPr lang="zh-CN" altLang="en-US" sz="1800"/>
              <a:t>select * from t1, (select * from t2 where rownum &lt; 3) t3 (c1, c2) where t1.c1 = t3.c1;</a:t>
            </a:r>
            <a:endParaRPr lang="zh-CN" altLang="en-US" sz="1800"/>
          </a:p>
          <a:p>
            <a:pPr algn="l"/>
            <a:endParaRPr lang="zh-CN" altLang="en-US" sz="1800"/>
          </a:p>
          <a:p>
            <a:pPr algn="l"/>
            <a:r>
              <a:rPr lang="zh-CN" altLang="en-US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Q</a:t>
            </a: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 </a:t>
            </a:r>
            <a:r>
              <a:rPr lang="zh-CN" altLang="en-US" sz="1800"/>
              <a:t>select * from t1, (select c1, c2, generate_subscripts('{NULL,1,NULL,2}'::int[], 1) c3 from t2) t3 (c1, c2, c3) where t1.c1 = t3.c1;</a:t>
            </a:r>
            <a:endParaRPr lang="zh-CN" altLang="en-US" sz="1800"/>
          </a:p>
          <a:p>
            <a:pPr algn="l"/>
            <a:endParaRPr lang="zh-CN" altLang="en-US" sz="1800"/>
          </a:p>
          <a:p>
            <a:pPr algn="l"/>
            <a:r>
              <a:rPr lang="zh-CN" altLang="en-US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Q</a:t>
            </a: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 </a:t>
            </a:r>
            <a:r>
              <a:rPr lang="en-US" altLang="zh-CN" sz="1800">
                <a:sym typeface="+mn-ea"/>
              </a:rPr>
              <a:t>sel</a:t>
            </a:r>
            <a:r>
              <a:rPr lang="zh-CN" altLang="en-US" sz="1800">
                <a:sym typeface="+mn-ea"/>
              </a:rPr>
              <a:t>ect * from t1, (select </a:t>
            </a:r>
            <a:r>
              <a:rPr lang="en-US" altLang="zh-CN" sz="1800">
                <a:sym typeface="+mn-ea"/>
              </a:rPr>
              <a:t>c1, c2, timeofday()</a:t>
            </a:r>
            <a:r>
              <a:rPr lang="zh-CN" altLang="en-US" sz="1800">
                <a:sym typeface="+mn-ea"/>
              </a:rPr>
              <a:t> from t2) t3 (c1, c2</a:t>
            </a:r>
            <a:r>
              <a:rPr lang="en-US" altLang="zh-CN" sz="1800">
                <a:sym typeface="+mn-ea"/>
              </a:rPr>
              <a:t>, c3</a:t>
            </a:r>
            <a:r>
              <a:rPr lang="zh-CN" altLang="en-US" sz="1800">
                <a:sym typeface="+mn-ea"/>
              </a:rPr>
              <a:t>) where t1.c1 = t3.c1;</a:t>
            </a:r>
            <a:endParaRPr lang="zh-CN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条件化简、</a:t>
            </a:r>
            <a:r>
              <a:rPr lang="en-US" altLang="zh-CN">
                <a:cs typeface="+mn-lt"/>
                <a:sym typeface="+mn-ea"/>
              </a:rPr>
              <a:t>HAVING</a:t>
            </a:r>
            <a:r>
              <a:rPr>
                <a:cs typeface="+mn-lt"/>
                <a:sym typeface="+mn-ea"/>
              </a:rPr>
              <a:t>和</a:t>
            </a:r>
            <a:r>
              <a:rPr lang="en-US" altLang="zh-CN">
                <a:cs typeface="+mn-lt"/>
                <a:sym typeface="+mn-ea"/>
              </a:rPr>
              <a:t>WHERE</a:t>
            </a:r>
            <a:r>
              <a:rPr>
                <a:cs typeface="+mn-lt"/>
                <a:sym typeface="+mn-ea"/>
              </a:rPr>
              <a:t>子句合并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34340" y="897255"/>
            <a:ext cx="11407140" cy="5492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常量化简</a:t>
            </a:r>
            <a:endParaRPr lang="zh-CN" altLang="en-US" sz="1800">
              <a:cs typeface="+mn-lt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Q</a:t>
            </a: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 </a:t>
            </a:r>
            <a:r>
              <a:rPr lang="en-US" altLang="zh-CN" sz="1800">
                <a:cs typeface="+mn-lt"/>
              </a:rPr>
              <a:t>select * from t1 where c1 + 1 + 1&gt; 1;</a:t>
            </a:r>
            <a:endParaRPr lang="en-US" altLang="zh-CN" sz="1800">
              <a:cs typeface="+mn-lt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R </a:t>
            </a:r>
            <a:r>
              <a:rPr lang="en-US" altLang="zh-CN" sz="1800">
                <a:cs typeface="+mn-lt"/>
              </a:rPr>
              <a:t>select * from t1 where c1 + (1 + 1) &gt; 1 + 1;</a:t>
            </a:r>
            <a:endParaRPr lang="zh-CN" altLang="en-US" sz="1800">
              <a:cs typeface="+mn-lt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条件规范</a:t>
            </a:r>
            <a:endParaRPr lang="zh-CN" altLang="en-US" sz="1800">
              <a:cs typeface="+mn-lt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R </a:t>
            </a:r>
            <a:r>
              <a:rPr lang="en-US" altLang="zh-CN" sz="1800">
                <a:cs typeface="+mn-lt"/>
              </a:rPr>
              <a:t>select * from t1 where c1 &gt; 1 or (c1 &gt; 2 or (c1 &gt; 3 or c1 &gt; 4));</a:t>
            </a:r>
            <a:endParaRPr lang="zh-CN" altLang="en-US" sz="1800">
              <a:cs typeface="+mn-lt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HAVING和WHERE</a:t>
            </a:r>
            <a:r>
              <a:rPr lang="zh-CN" altLang="en-US" sz="1800">
                <a:cs typeface="+mn-lt"/>
              </a:rPr>
              <a:t>子句</a:t>
            </a:r>
            <a:r>
              <a:rPr lang="zh-CN" altLang="en-US" sz="1800">
                <a:cs typeface="+mn-lt"/>
              </a:rPr>
              <a:t>合并</a:t>
            </a:r>
            <a:endParaRPr lang="zh-CN" altLang="en-US" sz="1800">
              <a:cs typeface="+mn-lt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R </a:t>
            </a:r>
            <a:r>
              <a:rPr lang="en-US" altLang="zh-CN" sz="1800">
                <a:cs typeface="+mn-lt"/>
              </a:rPr>
              <a:t>select c2, sum(c1) from t1 where c1 &gt; 0 group by c2 having c2 = 'a' and sum(c1) &gt; 0;</a:t>
            </a:r>
            <a:endParaRPr lang="en-US" altLang="zh-CN" sz="1800">
              <a:cs typeface="+mn-lt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800">
                <a:cs typeface="+mn-lt"/>
              </a:rPr>
              <a:t>上述语句会将“</a:t>
            </a:r>
            <a:r>
              <a:rPr lang="en-US" altLang="zh-CN" sz="1800">
                <a:cs typeface="+mn-lt"/>
                <a:sym typeface="+mn-ea"/>
              </a:rPr>
              <a:t>c2 = 'a'</a:t>
            </a:r>
            <a:r>
              <a:rPr lang="zh-CN" altLang="en-US" sz="1800">
                <a:cs typeface="+mn-lt"/>
              </a:rPr>
              <a:t>”这个条件合入</a:t>
            </a:r>
            <a:r>
              <a:rPr lang="en-US" altLang="zh-CN" sz="1800">
                <a:cs typeface="+mn-lt"/>
              </a:rPr>
              <a:t>WHERE</a:t>
            </a:r>
            <a:r>
              <a:rPr lang="zh-CN" altLang="en-US" sz="1800">
                <a:cs typeface="+mn-lt"/>
              </a:rPr>
              <a:t>子句，保留“</a:t>
            </a:r>
            <a:r>
              <a:rPr lang="en-US" altLang="zh-CN" sz="1800">
                <a:cs typeface="+mn-lt"/>
                <a:sym typeface="+mn-ea"/>
              </a:rPr>
              <a:t>sum(c1) &gt; 0</a:t>
            </a:r>
            <a:r>
              <a:rPr lang="zh-CN" altLang="en-US" sz="1800">
                <a:cs typeface="+mn-lt"/>
              </a:rPr>
              <a:t>”作为</a:t>
            </a:r>
            <a:r>
              <a:rPr lang="en-US" altLang="zh-CN" sz="1800">
                <a:cs typeface="+mn-lt"/>
              </a:rPr>
              <a:t>HAVING</a:t>
            </a:r>
            <a:r>
              <a:rPr lang="zh-CN" altLang="en-US" sz="1800">
                <a:cs typeface="+mn-lt"/>
              </a:rPr>
              <a:t>子句的条件。关于这点需要说明，虽然</a:t>
            </a:r>
            <a:r>
              <a:rPr lang="en-US" altLang="zh-CN" sz="1800">
                <a:cs typeface="+mn-lt"/>
              </a:rPr>
              <a:t>HAVING</a:t>
            </a:r>
            <a:r>
              <a:rPr lang="zh-CN" altLang="en-US" sz="1800">
                <a:cs typeface="+mn-lt"/>
              </a:rPr>
              <a:t>子句中的条件是针对分组的结果进行过滤（</a:t>
            </a:r>
            <a:r>
              <a:rPr lang="en-US" altLang="zh-CN" sz="1800">
                <a:cs typeface="+mn-lt"/>
              </a:rPr>
              <a:t>WHERE</a:t>
            </a:r>
            <a:r>
              <a:rPr lang="zh-CN" altLang="en-US" sz="1800">
                <a:cs typeface="+mn-lt"/>
              </a:rPr>
              <a:t>子句是对表</a:t>
            </a:r>
            <a:r>
              <a:rPr lang="en-US" altLang="zh-CN" sz="1800">
                <a:cs typeface="+mn-lt"/>
              </a:rPr>
              <a:t>t1</a:t>
            </a:r>
            <a:r>
              <a:rPr lang="zh-CN" altLang="en-US" sz="1800">
                <a:cs typeface="+mn-lt"/>
              </a:rPr>
              <a:t>的元组），将</a:t>
            </a:r>
            <a:r>
              <a:rPr lang="zh-CN" altLang="en-US" sz="1800">
                <a:cs typeface="+mn-lt"/>
                <a:sym typeface="+mn-ea"/>
              </a:rPr>
              <a:t>“</a:t>
            </a:r>
            <a:r>
              <a:rPr lang="en-US" altLang="zh-CN" sz="1800">
                <a:cs typeface="+mn-lt"/>
                <a:sym typeface="+mn-ea"/>
              </a:rPr>
              <a:t>c2 = 'a'</a:t>
            </a:r>
            <a:r>
              <a:rPr lang="zh-CN" altLang="en-US" sz="1800">
                <a:cs typeface="+mn-lt"/>
                <a:sym typeface="+mn-ea"/>
              </a:rPr>
              <a:t>”放在</a:t>
            </a:r>
            <a:r>
              <a:rPr lang="en-US" altLang="zh-CN" sz="1800">
                <a:cs typeface="+mn-lt"/>
                <a:sym typeface="+mn-ea"/>
              </a:rPr>
              <a:t>HAVING</a:t>
            </a:r>
            <a:r>
              <a:rPr lang="zh-CN" altLang="en-US" sz="1800">
                <a:cs typeface="+mn-lt"/>
                <a:sym typeface="+mn-ea"/>
              </a:rPr>
              <a:t>子句中可以减少计算的次数（通常来说分组结果数小于表原始记录数），</a:t>
            </a:r>
            <a:r>
              <a:rPr lang="zh-CN" altLang="en-US" sz="1800">
                <a:cs typeface="+mn-lt"/>
              </a:rPr>
              <a:t>但计划器认为将这个条件下推到</a:t>
            </a:r>
            <a:r>
              <a:rPr lang="en-US" altLang="zh-CN" sz="1800">
                <a:cs typeface="+mn-lt"/>
              </a:rPr>
              <a:t>WHERE</a:t>
            </a:r>
            <a:r>
              <a:rPr lang="zh-CN" altLang="en-US" sz="1800">
                <a:cs typeface="+mn-lt"/>
              </a:rPr>
              <a:t>子句提前过滤不满足条件的元组对后续的聚集计算是有好处的（实际则不一定），总的来说</a:t>
            </a:r>
            <a:r>
              <a:rPr lang="en-US" altLang="zh-CN" sz="1800">
                <a:solidFill>
                  <a:srgbClr val="FF0000"/>
                </a:solidFill>
                <a:cs typeface="+mn-lt"/>
              </a:rPr>
              <a:t>HAVING</a:t>
            </a:r>
            <a:r>
              <a:rPr lang="zh-CN" altLang="en-US" sz="1800">
                <a:solidFill>
                  <a:srgbClr val="FF0000"/>
                </a:solidFill>
                <a:cs typeface="+mn-lt"/>
              </a:rPr>
              <a:t>和</a:t>
            </a:r>
            <a:r>
              <a:rPr lang="en-US" altLang="zh-CN" sz="1800">
                <a:solidFill>
                  <a:srgbClr val="FF0000"/>
                </a:solidFill>
                <a:cs typeface="+mn-lt"/>
              </a:rPr>
              <a:t>WHERE</a:t>
            </a:r>
            <a:r>
              <a:rPr lang="zh-CN" altLang="en-US" sz="1800">
                <a:solidFill>
                  <a:srgbClr val="FF0000"/>
                </a:solidFill>
                <a:cs typeface="+mn-lt"/>
              </a:rPr>
              <a:t>子句合并采用启发式规则：包含聚集、易失函数（</a:t>
            </a:r>
            <a:r>
              <a:rPr lang="en-US" altLang="zh-CN" sz="1800">
                <a:solidFill>
                  <a:srgbClr val="FF0000"/>
                </a:solidFill>
                <a:cs typeface="+mn-lt"/>
              </a:rPr>
              <a:t>volatile function</a:t>
            </a:r>
            <a:r>
              <a:rPr lang="zh-CN" altLang="en-US" sz="1800">
                <a:solidFill>
                  <a:srgbClr val="FF0000"/>
                </a:solidFill>
                <a:cs typeface="+mn-lt"/>
              </a:rPr>
              <a:t>）和子句中包含子计划（</a:t>
            </a:r>
            <a:r>
              <a:rPr lang="en-US" altLang="zh-CN" sz="1800">
                <a:solidFill>
                  <a:srgbClr val="FF0000"/>
                </a:solidFill>
                <a:cs typeface="+mn-lt"/>
              </a:rPr>
              <a:t>subplan</a:t>
            </a:r>
            <a:r>
              <a:rPr lang="zh-CN" altLang="en-US" sz="1800">
                <a:solidFill>
                  <a:srgbClr val="FF0000"/>
                </a:solidFill>
                <a:cs typeface="+mn-lt"/>
              </a:rPr>
              <a:t>）的条件不会合并</a:t>
            </a:r>
            <a:r>
              <a:rPr lang="zh-CN" altLang="en-US" sz="1800">
                <a:cs typeface="+mn-lt"/>
              </a:rPr>
              <a:t>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外连接</a:t>
            </a:r>
            <a:r>
              <a:rPr lang="zh-CN" altLang="en-US"/>
              <a:t>消除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94665" y="975360"/>
            <a:ext cx="110299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为什么要做外连接消除？因为在逻辑优化的过程中，经常会采用谓词下推、连接顺序交换等手段，而外连接会阻碍这些操作。考虑如下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：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R </a:t>
            </a:r>
            <a:r>
              <a:rPr lang="zh-CN" altLang="en-US" sz="1800">
                <a:cs typeface="+mn-lt"/>
              </a:rPr>
              <a:t>select * from t1 </a:t>
            </a:r>
            <a:r>
              <a:rPr lang="zh-CN" altLang="en-US" sz="1800">
                <a:solidFill>
                  <a:srgbClr val="FF0000"/>
                </a:solidFill>
                <a:cs typeface="+mn-lt"/>
              </a:rPr>
              <a:t>inner join</a:t>
            </a:r>
            <a:r>
              <a:rPr lang="zh-CN" altLang="en-US" sz="1800">
                <a:cs typeface="+mn-lt"/>
              </a:rPr>
              <a:t> t2 on t1.c1 = t2.c1 </a:t>
            </a:r>
            <a:r>
              <a:rPr lang="en-US" altLang="zh-CN" sz="1800">
                <a:cs typeface="+mn-lt"/>
              </a:rPr>
              <a:t>and </a:t>
            </a:r>
            <a:r>
              <a:rPr lang="zh-CN" altLang="en-US" sz="1800">
                <a:cs typeface="+mn-lt"/>
              </a:rPr>
              <a:t>t</a:t>
            </a:r>
            <a:r>
              <a:rPr lang="en-US" altLang="zh-CN" sz="1800">
                <a:cs typeface="+mn-lt"/>
              </a:rPr>
              <a:t>2</a:t>
            </a:r>
            <a:r>
              <a:rPr lang="zh-CN" altLang="en-US" sz="1800">
                <a:cs typeface="+mn-lt"/>
              </a:rPr>
              <a:t>.c1 = 1;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Q</a:t>
            </a: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 </a:t>
            </a:r>
            <a:r>
              <a:rPr lang="zh-CN" altLang="en-US" sz="1800">
                <a:cs typeface="+mn-lt"/>
              </a:rPr>
              <a:t>select * from t1 </a:t>
            </a:r>
            <a:r>
              <a:rPr lang="en-US" altLang="zh-CN" sz="1800">
                <a:solidFill>
                  <a:srgbClr val="FF0000"/>
                </a:solidFill>
                <a:cs typeface="+mn-lt"/>
              </a:rPr>
              <a:t>left</a:t>
            </a:r>
            <a:r>
              <a:rPr lang="zh-CN" altLang="en-US" sz="1800">
                <a:solidFill>
                  <a:srgbClr val="FF0000"/>
                </a:solidFill>
                <a:cs typeface="+mn-lt"/>
              </a:rPr>
              <a:t> join</a:t>
            </a:r>
            <a:r>
              <a:rPr lang="zh-CN" altLang="en-US" sz="1800">
                <a:cs typeface="+mn-lt"/>
              </a:rPr>
              <a:t> t2 on t1.c1 = t2.c1 </a:t>
            </a:r>
            <a:r>
              <a:rPr lang="en-US" altLang="zh-CN" sz="1800">
                <a:cs typeface="+mn-lt"/>
              </a:rPr>
              <a:t>and </a:t>
            </a:r>
            <a:r>
              <a:rPr lang="zh-CN" altLang="en-US" sz="1800">
                <a:cs typeface="+mn-lt"/>
              </a:rPr>
              <a:t>t</a:t>
            </a:r>
            <a:r>
              <a:rPr lang="en-US" altLang="zh-CN" sz="1800">
                <a:cs typeface="+mn-lt"/>
              </a:rPr>
              <a:t>2</a:t>
            </a:r>
            <a:r>
              <a:rPr lang="zh-CN" altLang="en-US" sz="1800">
                <a:cs typeface="+mn-lt"/>
              </a:rPr>
              <a:t>.c1 = 1;</a:t>
            </a:r>
            <a:endParaRPr lang="zh-CN" altLang="en-US" sz="1800">
              <a:cs typeface="+mn-lt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40305" y="2740025"/>
            <a:ext cx="7138035" cy="35299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外连接</a:t>
            </a:r>
            <a:r>
              <a:rPr lang="zh-CN" altLang="en-US"/>
              <a:t>消除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63550" y="949325"/>
            <a:ext cx="10925175" cy="3830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根据外连接的定义不难发现，若最终的结果集中确定不包含扩展表中为空（</a:t>
            </a:r>
            <a:r>
              <a:rPr lang="en-US" altLang="zh-CN" sz="1800">
                <a:cs typeface="+mn-lt"/>
              </a:rPr>
              <a:t>NULL</a:t>
            </a:r>
            <a:r>
              <a:rPr lang="zh-CN" altLang="en-US" sz="1800">
                <a:cs typeface="+mn-lt"/>
              </a:rPr>
              <a:t>）的记录，则可以将外连接转换为内连接。具体地，在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中若一个外连接满足以下条件则可以</a:t>
            </a:r>
            <a:r>
              <a:rPr lang="zh-CN" altLang="en-US" sz="1800">
                <a:cs typeface="+mn-lt"/>
              </a:rPr>
              <a:t>消除：</a:t>
            </a:r>
            <a:endParaRPr lang="zh-CN" altLang="en-US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800" i="1">
                <a:cs typeface="+mn-lt"/>
              </a:rPr>
              <a:t>an outer join can be reduced in strength if there is a</a:t>
            </a:r>
            <a:r>
              <a:rPr lang="en-US" altLang="zh-CN" sz="1800" i="1">
                <a:cs typeface="+mn-lt"/>
              </a:rPr>
              <a:t> </a:t>
            </a:r>
            <a:r>
              <a:rPr lang="zh-CN" altLang="en-US" sz="1800" i="1">
                <a:cs typeface="+mn-lt"/>
              </a:rPr>
              <a:t>strict qual </a:t>
            </a:r>
            <a:r>
              <a:rPr lang="zh-CN" altLang="en-US" sz="1800" i="1">
                <a:solidFill>
                  <a:srgbClr val="FF0000"/>
                </a:solidFill>
                <a:cs typeface="+mn-lt"/>
              </a:rPr>
              <a:t>above</a:t>
            </a:r>
            <a:r>
              <a:rPr lang="zh-CN" altLang="en-US" sz="1800" i="1">
                <a:cs typeface="+mn-lt"/>
              </a:rPr>
              <a:t> it in the qual tree that constrains a Var from the</a:t>
            </a:r>
            <a:r>
              <a:rPr lang="en-US" altLang="zh-CN" sz="1800" i="1">
                <a:cs typeface="+mn-lt"/>
              </a:rPr>
              <a:t> </a:t>
            </a:r>
            <a:r>
              <a:rPr lang="zh-CN" altLang="en-US" sz="1800" i="1">
                <a:cs typeface="+mn-lt"/>
              </a:rPr>
              <a:t>nullable side of the join to be non-null.</a:t>
            </a:r>
            <a:endParaRPr lang="zh-CN" altLang="en-US" sz="1800" i="1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800">
                <a:cs typeface="+mn-lt"/>
              </a:rPr>
              <a:t>这里</a:t>
            </a:r>
            <a:r>
              <a:rPr lang="en-US" altLang="zh-CN" sz="1800">
                <a:cs typeface="+mn-lt"/>
              </a:rPr>
              <a:t>strict</a:t>
            </a:r>
            <a:r>
              <a:rPr lang="zh-CN" altLang="en-US" sz="1800">
                <a:cs typeface="+mn-lt"/>
              </a:rPr>
              <a:t>的含义是输入为</a:t>
            </a:r>
            <a:r>
              <a:rPr lang="en-US" altLang="zh-CN" sz="1800">
                <a:cs typeface="+mn-lt"/>
              </a:rPr>
              <a:t>NULL</a:t>
            </a:r>
            <a:r>
              <a:rPr lang="zh-CN" altLang="en-US" sz="1800">
                <a:cs typeface="+mn-lt"/>
              </a:rPr>
              <a:t>则输出必定为</a:t>
            </a:r>
            <a:r>
              <a:rPr lang="en-US" altLang="zh-CN" sz="1800">
                <a:cs typeface="+mn-lt"/>
              </a:rPr>
              <a:t>NULL</a:t>
            </a:r>
            <a:r>
              <a:rPr lang="zh-CN" altLang="en-US" sz="1800">
                <a:cs typeface="+mn-lt"/>
              </a:rPr>
              <a:t>，</a:t>
            </a:r>
            <a:r>
              <a:rPr lang="en-US" altLang="zh-CN" sz="1800">
                <a:cs typeface="+mn-lt"/>
              </a:rPr>
              <a:t>nullable side</a:t>
            </a:r>
            <a:r>
              <a:rPr lang="zh-CN" altLang="en-US" sz="1800">
                <a:cs typeface="+mn-lt"/>
              </a:rPr>
              <a:t>指可以为空的表（如</a:t>
            </a:r>
            <a:r>
              <a:rPr lang="en-US" altLang="zh-CN" sz="1800">
                <a:cs typeface="+mn-lt"/>
              </a:rPr>
              <a:t>left join</a:t>
            </a:r>
            <a:r>
              <a:rPr lang="zh-CN" altLang="en-US" sz="1800">
                <a:cs typeface="+mn-lt"/>
              </a:rPr>
              <a:t>的</a:t>
            </a:r>
            <a:r>
              <a:rPr lang="zh-CN" altLang="en-US" sz="1800">
                <a:cs typeface="+mn-lt"/>
              </a:rPr>
              <a:t>右表）。</a:t>
            </a:r>
            <a:endParaRPr lang="zh-CN" altLang="en-US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考虑以下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：</a:t>
            </a:r>
            <a:endParaRPr lang="zh-CN" altLang="en-US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Q</a:t>
            </a: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 </a:t>
            </a:r>
            <a:r>
              <a:rPr lang="zh-CN" altLang="en-US" sz="1800">
                <a:cs typeface="+mn-lt"/>
              </a:rPr>
              <a:t>select * from t1 left join t2 on t1.c1 = t2.c1 and t2.c1 = 1;</a:t>
            </a:r>
            <a:endParaRPr lang="zh-CN" altLang="en-US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R </a:t>
            </a:r>
            <a:r>
              <a:rPr lang="zh-CN" altLang="en-US" sz="1800">
                <a:cs typeface="+mn-lt"/>
              </a:rPr>
              <a:t>select * from t1 left join t2 on t1.c1 = t2.c1 where t2.c1 = 1;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外连接</a:t>
            </a:r>
            <a:r>
              <a:rPr lang="zh-CN" altLang="en-US"/>
              <a:t>消除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64490" y="914400"/>
            <a:ext cx="10626725" cy="50774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create function vfunc(int) returns int as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$$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begin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    </a:t>
            </a:r>
            <a:r>
              <a:rPr lang="zh-CN" altLang="en-US" sz="1800">
                <a:solidFill>
                  <a:srgbClr val="FF0000"/>
                </a:solidFill>
                <a:cs typeface="+mn-lt"/>
              </a:rPr>
              <a:t>if $1 is null then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        </a:t>
            </a:r>
            <a:r>
              <a:rPr lang="zh-CN" altLang="en-US" sz="1800">
                <a:solidFill>
                  <a:srgbClr val="FF0000"/>
                </a:solidFill>
                <a:cs typeface="+mn-lt"/>
              </a:rPr>
              <a:t>return 1;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    else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        return $1;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    end if;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end;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$$ language plpgsql;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Q</a:t>
            </a:r>
            <a:r>
              <a:rPr lang="en-US" altLang="zh-CN" sz="1800">
                <a:solidFill>
                  <a:srgbClr val="FF0000"/>
                </a:solidFill>
                <a:latin typeface="Wingdings 2" panose="05020102010507070707" charset="0"/>
                <a:cs typeface="Wingdings 2" panose="05020102010507070707" charset="0"/>
                <a:sym typeface="+mn-ea"/>
              </a:rPr>
              <a:t> </a:t>
            </a:r>
            <a:r>
              <a:rPr lang="zh-CN" altLang="en-US" sz="1800">
                <a:cs typeface="+mn-lt"/>
              </a:rPr>
              <a:t>select * from t1 left join t2 on t1.c1 = t2.c1 where vfunc(t2.c1) = 1;</a:t>
            </a:r>
            <a:r>
              <a:rPr lang="en-US" altLang="zh-CN" sz="1800">
                <a:cs typeface="+mn-lt"/>
              </a:rPr>
              <a:t>	-- vfunc</a:t>
            </a:r>
            <a:r>
              <a:rPr lang="zh-CN" altLang="en-US" sz="1800">
                <a:cs typeface="+mn-lt"/>
              </a:rPr>
              <a:t>是非严格（</a:t>
            </a:r>
            <a:r>
              <a:rPr lang="en-US" altLang="zh-CN" sz="1800">
                <a:cs typeface="+mn-lt"/>
              </a:rPr>
              <a:t>strict</a:t>
            </a:r>
            <a:r>
              <a:rPr lang="zh-CN" altLang="en-US" sz="1800">
                <a:cs typeface="+mn-lt"/>
              </a:rPr>
              <a:t>）</a:t>
            </a:r>
            <a:r>
              <a:rPr lang="zh-CN" altLang="en-US" sz="1800">
                <a:cs typeface="+mn-lt"/>
              </a:rPr>
              <a:t>函数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t>谓词下推、等价类</a:t>
            </a:r>
            <a:r>
              <a:t>推理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1485" y="905510"/>
            <a:ext cx="1104011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谓词下推的目的是期望更早的过滤数据，减少上层计算量以达到提升执行效率的目的。等价类推理则是期望通过推导产生更丰富的约束条件，如</a:t>
            </a:r>
            <a:r>
              <a:rPr lang="en-US" altLang="zh-CN" sz="1800">
                <a:cs typeface="+mn-lt"/>
              </a:rPr>
              <a:t>A = B AND B = C</a:t>
            </a:r>
            <a:r>
              <a:rPr lang="zh-CN" altLang="en-US" sz="1800">
                <a:cs typeface="+mn-lt"/>
              </a:rPr>
              <a:t>根据等值传递特性可以推导出</a:t>
            </a:r>
            <a:r>
              <a:rPr lang="en-US" altLang="zh-CN" sz="1800">
                <a:cs typeface="+mn-lt"/>
              </a:rPr>
              <a:t>A = C</a:t>
            </a:r>
            <a:r>
              <a:rPr lang="zh-CN" altLang="en-US" sz="1800">
                <a:cs typeface="+mn-lt"/>
              </a:rPr>
              <a:t>，若</a:t>
            </a:r>
            <a:r>
              <a:rPr lang="en-US" altLang="zh-CN" sz="1800">
                <a:cs typeface="+mn-lt"/>
              </a:rPr>
              <a:t>A</a:t>
            </a:r>
            <a:r>
              <a:rPr lang="zh-CN" altLang="en-US" sz="1800">
                <a:cs typeface="+mn-lt"/>
              </a:rPr>
              <a:t>、</a:t>
            </a:r>
            <a:r>
              <a:rPr lang="en-US" altLang="zh-CN" sz="1800">
                <a:cs typeface="+mn-lt"/>
              </a:rPr>
              <a:t>C</a:t>
            </a:r>
            <a:r>
              <a:rPr lang="zh-CN" altLang="en-US" sz="1800">
                <a:cs typeface="+mn-lt"/>
              </a:rPr>
              <a:t>属于不同的表在连接时就多了一种选择，可能产生更优的</a:t>
            </a:r>
            <a:r>
              <a:rPr lang="zh-CN" altLang="en-US" sz="1800">
                <a:cs typeface="+mn-lt"/>
              </a:rPr>
              <a:t>计划。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考虑如下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：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800">
                <a:cs typeface="+mn-lt"/>
              </a:rPr>
              <a:t>select * from t1, t2 where t1.c1 = t2.c1 and t1.c1 &gt; 1;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800">
                <a:cs typeface="+mn-lt"/>
              </a:rPr>
              <a:t>经过优化后的执行计划如下（</a:t>
            </a:r>
            <a:r>
              <a:rPr lang="en-US" altLang="zh-CN" sz="1800">
                <a:cs typeface="+mn-lt"/>
              </a:rPr>
              <a:t>PostgreSQL</a:t>
            </a:r>
            <a:r>
              <a:rPr lang="zh-CN" altLang="en-US" sz="1800">
                <a:cs typeface="+mn-lt"/>
              </a:rPr>
              <a:t>截止</a:t>
            </a:r>
            <a:r>
              <a:rPr lang="en-US" altLang="zh-CN" sz="1800">
                <a:cs typeface="+mn-lt"/>
              </a:rPr>
              <a:t>14</a:t>
            </a:r>
            <a:r>
              <a:rPr lang="zh-CN" altLang="en-US" sz="1800">
                <a:cs typeface="+mn-lt"/>
              </a:rPr>
              <a:t>版本没有实现大于的</a:t>
            </a:r>
            <a:r>
              <a:rPr lang="zh-CN" altLang="en-US" sz="1800">
                <a:cs typeface="+mn-lt"/>
              </a:rPr>
              <a:t>推理）：</a:t>
            </a:r>
            <a:endParaRPr lang="zh-CN" altLang="en-US" sz="1800">
              <a:cs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485" y="3489960"/>
            <a:ext cx="11277600" cy="3238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物理</a:t>
            </a:r>
            <a:r>
              <a:rPr lang="zh-CN" altLang="en-US"/>
              <a:t>优化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33705" y="905510"/>
            <a:ext cx="11214735" cy="5492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在逻辑优化阶段我们关注的是做一件事的等价</a:t>
            </a:r>
            <a:r>
              <a:rPr lang="zh-CN" altLang="en-US" sz="1800">
                <a:cs typeface="+mn-lt"/>
              </a:rPr>
              <a:t>方式，物理优化则是在逻辑优化的基础上构建一棵路径树。树中每个路径都是一个物理算子（对应逻辑算子的实现），分为两类：扫描路径和连接路径。扫描路径是对基表（</a:t>
            </a:r>
            <a:r>
              <a:rPr lang="en-US" altLang="zh-CN" sz="1800">
                <a:cs typeface="+mn-lt"/>
              </a:rPr>
              <a:t>RELOPT_BASEREL</a:t>
            </a:r>
            <a:r>
              <a:rPr lang="zh-CN" altLang="en-US" sz="1800">
                <a:cs typeface="+mn-lt"/>
              </a:rPr>
              <a:t>）而言，包含顺序扫描（</a:t>
            </a:r>
            <a:r>
              <a:rPr lang="en-US" altLang="zh-CN" sz="1800">
                <a:cs typeface="+mn-lt"/>
              </a:rPr>
              <a:t>seqscan</a:t>
            </a:r>
            <a:r>
              <a:rPr lang="zh-CN" altLang="en-US" sz="1800">
                <a:cs typeface="+mn-lt"/>
              </a:rPr>
              <a:t>）、索引扫描（</a:t>
            </a:r>
            <a:r>
              <a:rPr lang="en-US" altLang="zh-CN" sz="1800">
                <a:cs typeface="+mn-lt"/>
              </a:rPr>
              <a:t>indexscan</a:t>
            </a:r>
            <a:r>
              <a:rPr lang="zh-CN" altLang="en-US" sz="1800">
                <a:cs typeface="+mn-lt"/>
              </a:rPr>
              <a:t>）、仅索引扫描（</a:t>
            </a:r>
            <a:r>
              <a:rPr lang="en-US" altLang="zh-CN" sz="1800">
                <a:cs typeface="+mn-lt"/>
              </a:rPr>
              <a:t>indexonlyscan</a:t>
            </a:r>
            <a:r>
              <a:rPr lang="zh-CN" altLang="en-US" sz="1800">
                <a:cs typeface="+mn-lt"/>
              </a:rPr>
              <a:t>）、位图扫描（</a:t>
            </a:r>
            <a:r>
              <a:rPr lang="en-US" altLang="zh-CN" sz="1800">
                <a:cs typeface="+mn-lt"/>
              </a:rPr>
              <a:t>bitmapscan</a:t>
            </a:r>
            <a:r>
              <a:rPr lang="zh-CN" altLang="en-US" sz="1800">
                <a:cs typeface="+mn-lt"/>
              </a:rPr>
              <a:t>）和</a:t>
            </a:r>
            <a:r>
              <a:rPr lang="en-US" altLang="zh-CN" sz="1800">
                <a:cs typeface="+mn-lt"/>
              </a:rPr>
              <a:t>tidscan</a:t>
            </a:r>
            <a:r>
              <a:rPr lang="zh-CN" altLang="en-US" sz="1800">
                <a:cs typeface="+mn-lt"/>
              </a:rPr>
              <a:t>。连接路径则是记录了表之间的物理连接关系，大体上包含嵌套连接（</a:t>
            </a:r>
            <a:r>
              <a:rPr lang="en-US" altLang="zh-CN" sz="1800">
                <a:cs typeface="+mn-lt"/>
              </a:rPr>
              <a:t>nested loop</a:t>
            </a:r>
            <a:r>
              <a:rPr lang="zh-CN" altLang="en-US" sz="1800">
                <a:cs typeface="+mn-lt"/>
              </a:rPr>
              <a:t>）、归并连接（</a:t>
            </a:r>
            <a:r>
              <a:rPr lang="en-US" altLang="zh-CN" sz="1800">
                <a:cs typeface="+mn-lt"/>
              </a:rPr>
              <a:t>merge join</a:t>
            </a:r>
            <a:r>
              <a:rPr lang="zh-CN" altLang="en-US" sz="1800">
                <a:cs typeface="+mn-lt"/>
              </a:rPr>
              <a:t>）和哈希连接（</a:t>
            </a:r>
            <a:r>
              <a:rPr lang="en-US" altLang="zh-CN" sz="1800">
                <a:cs typeface="+mn-lt"/>
              </a:rPr>
              <a:t>hash join</a:t>
            </a:r>
            <a:r>
              <a:rPr lang="zh-CN" altLang="en-US" sz="1800">
                <a:cs typeface="+mn-lt"/>
              </a:rPr>
              <a:t>），还有些变种如</a:t>
            </a:r>
            <a:r>
              <a:rPr lang="en-US" altLang="zh-CN" sz="1800">
                <a:cs typeface="+mn-lt"/>
              </a:rPr>
              <a:t>outer join</a:t>
            </a:r>
            <a:r>
              <a:rPr lang="zh-CN" altLang="en-US" sz="1800">
                <a:cs typeface="+mn-lt"/>
              </a:rPr>
              <a:t>、</a:t>
            </a:r>
            <a:r>
              <a:rPr lang="en-US" altLang="zh-CN" sz="1800">
                <a:cs typeface="+mn-lt"/>
              </a:rPr>
              <a:t>semi join</a:t>
            </a:r>
            <a:r>
              <a:rPr lang="zh-CN" altLang="en-US" sz="1800">
                <a:cs typeface="+mn-lt"/>
              </a:rPr>
              <a:t>等。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路径的选择依据代价模型（</a:t>
            </a:r>
            <a:r>
              <a:rPr lang="en-US" altLang="zh-CN" sz="1800">
                <a:cs typeface="+mn-lt"/>
              </a:rPr>
              <a:t>CBO</a:t>
            </a:r>
            <a:r>
              <a:rPr lang="zh-CN" altLang="en-US" sz="1800">
                <a:cs typeface="+mn-lt"/>
              </a:rPr>
              <a:t>），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中代价包含启动代价（</a:t>
            </a:r>
            <a:r>
              <a:rPr lang="en-US" altLang="zh-CN" sz="1800">
                <a:cs typeface="+mn-lt"/>
              </a:rPr>
              <a:t>Startup Cost</a:t>
            </a:r>
            <a:r>
              <a:rPr lang="zh-CN" altLang="en-US" sz="1800">
                <a:cs typeface="+mn-lt"/>
              </a:rPr>
              <a:t>）和执行代价（</a:t>
            </a:r>
            <a:r>
              <a:rPr lang="en-US" altLang="zh-CN" sz="1800">
                <a:cs typeface="+mn-lt"/>
              </a:rPr>
              <a:t>Run Cost</a:t>
            </a:r>
            <a:r>
              <a:rPr lang="zh-CN" altLang="en-US" sz="1800">
                <a:cs typeface="+mn-lt"/>
              </a:rPr>
              <a:t>），启动代价表示语句开始执行到返回第一条元组的代价。需要注意的是，在选择路径时并不能只保留整体代价最低的路径，考虑以下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语句</a:t>
            </a:r>
            <a:endParaRPr lang="zh-CN" altLang="en-US" sz="1800">
              <a:cs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800">
                <a:cs typeface="+mn-lt"/>
              </a:rPr>
              <a:t>select * from t1 where c1 &gt; 1 </a:t>
            </a:r>
            <a:r>
              <a:rPr lang="en-US" altLang="zh-CN" sz="1800">
                <a:cs typeface="+mn-lt"/>
              </a:rPr>
              <a:t>order by c1 limit 1;</a:t>
            </a:r>
            <a:endParaRPr lang="en-US" altLang="zh-CN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800">
                <a:cs typeface="+mn-lt"/>
              </a:rPr>
              <a:t>若表</a:t>
            </a:r>
            <a:r>
              <a:rPr lang="en-US" altLang="zh-CN" sz="1800">
                <a:cs typeface="+mn-lt"/>
              </a:rPr>
              <a:t>t1</a:t>
            </a:r>
            <a:r>
              <a:rPr lang="zh-CN" altLang="en-US" sz="1800">
                <a:cs typeface="+mn-lt"/>
              </a:rPr>
              <a:t>上</a:t>
            </a:r>
            <a:r>
              <a:rPr lang="en-US" altLang="zh-CN" sz="1800">
                <a:cs typeface="+mn-lt"/>
              </a:rPr>
              <a:t>c1</a:t>
            </a:r>
            <a:r>
              <a:rPr lang="zh-CN" altLang="en-US" sz="1800">
                <a:cs typeface="+mn-lt"/>
              </a:rPr>
              <a:t>字段有索引，在选择率很高的情况下由于随机</a:t>
            </a:r>
            <a:r>
              <a:rPr lang="en-US" altLang="zh-CN" sz="1800">
                <a:cs typeface="+mn-lt"/>
              </a:rPr>
              <a:t>IO</a:t>
            </a:r>
            <a:r>
              <a:rPr lang="zh-CN" altLang="en-US" sz="1800">
                <a:cs typeface="+mn-lt"/>
              </a:rPr>
              <a:t>很高，若没有</a:t>
            </a:r>
            <a:r>
              <a:rPr lang="en-US" altLang="zh-CN" sz="1800">
                <a:cs typeface="+mn-lt"/>
              </a:rPr>
              <a:t>limit</a:t>
            </a:r>
            <a:r>
              <a:rPr lang="zh-CN" altLang="en-US" sz="1800">
                <a:cs typeface="+mn-lt"/>
              </a:rPr>
              <a:t>子句，可能会选择顺序扫描（整体代价较低），但由于</a:t>
            </a:r>
            <a:r>
              <a:rPr lang="en-US" altLang="zh-CN" sz="1800">
                <a:cs typeface="+mn-lt"/>
              </a:rPr>
              <a:t>limit</a:t>
            </a:r>
            <a:r>
              <a:rPr lang="zh-CN" altLang="en-US" sz="1800">
                <a:cs typeface="+mn-lt"/>
              </a:rPr>
              <a:t>子句导致只需要返回一条元组即可，此时需要考虑启动代价，由于索引本身是有序的，启动代价比顺序扫描</a:t>
            </a:r>
            <a:r>
              <a:rPr lang="zh-CN" altLang="en-US" sz="1800">
                <a:cs typeface="+mn-lt"/>
              </a:rPr>
              <a:t>低。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3433204" y="823658"/>
            <a:ext cx="5067591" cy="5067591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>
            <a:outerShdw blurRad="50800" dist="508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21896" tIns="60948" rIns="121896" bIns="60948" numCol="1" spcCol="0" rtlCol="0" fromWordArt="0" anchor="ctr" anchorCtr="0" forceAA="0" compatLnSpc="1">
            <a:no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3408680" y="3215005"/>
            <a:ext cx="511683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reflection blurRad="12700" stA="11000" endA="300" endPos="67000" dist="635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词法、语法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reflection blurRad="12700" stA="11000" endA="300" endPos="67000" dist="635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解析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reflection blurRad="12700" stA="11000" endA="300" endPos="67000" dist="63500" dir="5400000" sy="-100000" algn="bl" rotWithShape="0"/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48"/>
          <p:cNvSpPr txBox="1"/>
          <p:nvPr/>
        </p:nvSpPr>
        <p:spPr>
          <a:xfrm>
            <a:off x="4667155" y="2451100"/>
            <a:ext cx="259969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FF9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PART 1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FF9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en-US" altLang="zh-CN"/>
              <a:t>SQL</a:t>
            </a:r>
            <a:r>
              <a:t>调优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25450" y="923290"/>
            <a:ext cx="10971530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在对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的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引擎和执行器有初步的了解后，可以指导我们在实际工作中对慢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进行调优。个人根据参与的项目总结了以下</a:t>
            </a:r>
            <a:r>
              <a:rPr lang="zh-CN" altLang="en-US" sz="1800">
                <a:cs typeface="+mn-lt"/>
              </a:rPr>
              <a:t>几点：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用数据说话：执行</a:t>
            </a:r>
            <a:r>
              <a:rPr lang="en-US" altLang="zh-CN" sz="1800">
                <a:cs typeface="+mn-lt"/>
              </a:rPr>
              <a:t>explain performance</a:t>
            </a:r>
            <a:r>
              <a:rPr lang="zh-CN" altLang="en-US" sz="1800">
                <a:cs typeface="+mn-lt"/>
              </a:rPr>
              <a:t>收集语句执行计划；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抓“主要矛盾”：一个复杂的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语句执行慢往往有多方面原因，分析的时候不要漫无目的，优先分析耗时最长的部分（定位），一个个</a:t>
            </a:r>
            <a:r>
              <a:rPr lang="zh-CN" altLang="en-US" sz="1800">
                <a:cs typeface="+mn-lt"/>
              </a:rPr>
              <a:t>解决；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定位到耗时最长的算子后，明确算子的功能，结合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语句含义进行分析。对于扫描算子，一般有两个方向：是否还有别的扫描方式、是否有条件可以尽可能多的过滤数据；对于连接算子，在结果集比较大的情况下一般是哈希连接较快（内存要求也高），也要从整体考虑，例如是否要求结果集</a:t>
            </a:r>
            <a:r>
              <a:rPr lang="zh-CN" altLang="en-US" sz="1800">
                <a:cs typeface="+mn-lt"/>
              </a:rPr>
              <a:t>有序；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理解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的语义，看能否改写（一般客户比较排斥），目前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的优化器相比</a:t>
            </a:r>
            <a:r>
              <a:rPr lang="en-US" altLang="zh-CN" sz="1800">
                <a:cs typeface="+mn-lt"/>
              </a:rPr>
              <a:t>Oracle</a:t>
            </a:r>
            <a:r>
              <a:rPr lang="zh-CN" altLang="en-US" sz="1800">
                <a:cs typeface="+mn-lt"/>
              </a:rPr>
              <a:t>差距较大，在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非常复杂的情况下生成的计划并非最优，这时需要人工改写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降低优化器选错路径的可能。这要求对执行器比较了解，熟悉物理算子的工作</a:t>
            </a:r>
            <a:r>
              <a:rPr lang="zh-CN" altLang="en-US" sz="1800">
                <a:cs typeface="+mn-lt"/>
              </a:rPr>
              <a:t>原理。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t>实际问题</a:t>
            </a:r>
            <a:r>
              <a:t>分析</a:t>
            </a:r>
          </a:p>
        </p:txBody>
      </p:sp>
      <p:graphicFrame>
        <p:nvGraphicFramePr>
          <p:cNvPr id="3" name="对象 2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5332095" y="2667000"/>
          <a:ext cx="1524000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1524000" imgH="1524000" progId="Package">
                  <p:embed/>
                </p:oleObj>
              </mc:Choice>
              <mc:Fallback>
                <p:oleObj name="" showAsIcon="1" r:id="rId1" imgW="1524000" imgH="152400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332095" y="2667000"/>
                        <a:ext cx="1524000" cy="152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4577715" y="-1637030"/>
            <a:ext cx="10006965" cy="10132060"/>
          </a:xfrm>
          <a:prstGeom prst="rect">
            <a:avLst/>
          </a:prstGeom>
          <a:blipFill rotWithShape="1">
            <a:blip r:embed="rId1">
              <a:alphaModFix amt="12000"/>
            </a:blip>
            <a:tile tx="0" ty="0" sx="100000" sy="100000" flip="x" algn="tl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itchFamily="2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702175" y="1795780"/>
            <a:ext cx="2784475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6600" b="0">
                <a:gradFill flip="none" rotWithShape="1">
                  <a:gsLst>
                    <a:gs pos="0">
                      <a:srgbClr val="004078"/>
                    </a:gs>
                    <a:gs pos="48000">
                      <a:srgbClr val="00A8FF"/>
                    </a:gs>
                    <a:gs pos="47000">
                      <a:srgbClr val="0C60B1"/>
                    </a:gs>
                    <a:gs pos="76000">
                      <a:srgbClr val="004078"/>
                    </a:gs>
                    <a:gs pos="66000">
                      <a:srgbClr val="0C60B1"/>
                    </a:gs>
                  </a:gsLst>
                  <a:lin ang="16200000" scaled="0"/>
                  <a:tileRect/>
                </a:gradFill>
                <a:effectLst/>
                <a:latin typeface="造字工房朗倩（非商用）常规体"/>
                <a:ea typeface="造字工房朗倩（非商用）常规体"/>
                <a:cs typeface="方正正大黑"/>
              </a:defRPr>
            </a:lvl1pPr>
          </a:lstStyle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E96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VASTDATA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FE96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49053" y="1741805"/>
            <a:ext cx="4490720" cy="753110"/>
            <a:chOff x="7472" y="1565"/>
            <a:chExt cx="4252" cy="1135"/>
          </a:xfrm>
        </p:grpSpPr>
        <p:cxnSp>
          <p:nvCxnSpPr>
            <p:cNvPr id="13" name="直线连接符 12"/>
            <p:cNvCxnSpPr/>
            <p:nvPr/>
          </p:nvCxnSpPr>
          <p:spPr>
            <a:xfrm>
              <a:off x="7472" y="1565"/>
              <a:ext cx="4252" cy="0"/>
            </a:xfrm>
            <a:prstGeom prst="line">
              <a:avLst/>
            </a:prstGeom>
            <a:ln w="25400" cmpd="sng">
              <a:gradFill>
                <a:gsLst>
                  <a:gs pos="0">
                    <a:schemeClr val="accent1">
                      <a:lumMod val="5000"/>
                      <a:lumOff val="95000"/>
                      <a:alpha val="9000"/>
                    </a:schemeClr>
                  </a:gs>
                  <a:gs pos="49000">
                    <a:srgbClr val="FE9600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0" scaled="1"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连接符 13"/>
            <p:cNvCxnSpPr/>
            <p:nvPr/>
          </p:nvCxnSpPr>
          <p:spPr>
            <a:xfrm>
              <a:off x="7472" y="2700"/>
              <a:ext cx="4252" cy="0"/>
            </a:xfrm>
            <a:prstGeom prst="line">
              <a:avLst/>
            </a:prstGeom>
            <a:ln w="25400" cmpd="sng">
              <a:gradFill>
                <a:gsLst>
                  <a:gs pos="0">
                    <a:schemeClr val="accent1">
                      <a:lumMod val="5000"/>
                      <a:lumOff val="95000"/>
                      <a:alpha val="9000"/>
                    </a:schemeClr>
                  </a:gs>
                  <a:gs pos="49000">
                    <a:srgbClr val="FE9600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0" scaled="1"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本框 14"/>
          <p:cNvSpPr txBox="1"/>
          <p:nvPr/>
        </p:nvSpPr>
        <p:spPr>
          <a:xfrm>
            <a:off x="7310755" y="6466840"/>
            <a:ext cx="4566285" cy="215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dist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北京海量数据技术股份有限公司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【内部资料  严禁外传】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39440" y="2762250"/>
            <a:ext cx="5908675" cy="132207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608965">
              <a:defRPr lang="zh-CN" altLang="en-US" sz="4400" b="1" spc="300">
                <a:gradFill flip="none" rotWithShape="1">
                  <a:gsLst>
                    <a:gs pos="15000">
                      <a:srgbClr val="142657"/>
                    </a:gs>
                    <a:gs pos="48000">
                      <a:srgbClr val="0270C5"/>
                    </a:gs>
                    <a:gs pos="46000">
                      <a:srgbClr val="043A95"/>
                    </a:gs>
                    <a:gs pos="100000">
                      <a:srgbClr val="142657"/>
                    </a:gs>
                    <a:gs pos="68000">
                      <a:srgbClr val="043A95"/>
                    </a:gs>
                  </a:gsLst>
                  <a:lin ang="16020000" scaled="0"/>
                  <a:tileRect/>
                </a:gradFill>
                <a:effectLst/>
                <a:latin typeface="微软雅黑" panose="020B0503020204020204" charset="-122"/>
                <a:ea typeface="微软雅黑" panose="020B0503020204020204" charset="-122"/>
                <a:cs typeface="方正正大黑"/>
              </a:defRPr>
            </a:lvl1pPr>
          </a:lstStyle>
          <a:p>
            <a:pPr marL="0" marR="0" lvl="0" indent="0" algn="dist" defTabSz="6089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THANKS</a:t>
            </a:r>
            <a:endParaRPr kumimoji="0" lang="zh-CN" altLang="en-US" sz="8000" b="1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lstStyle/>
          <a:p>
            <a:r>
              <a:rPr lang="zh-CN" altLang="en-US" dirty="0"/>
              <a:t>词法</a:t>
            </a:r>
            <a:r>
              <a:rPr lang="zh-CN" altLang="en-US" dirty="0"/>
              <a:t>解析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61645" y="1054100"/>
            <a:ext cx="11077575" cy="5492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结构化查询语言（</a:t>
            </a:r>
            <a:r>
              <a:rPr lang="en-US" altLang="zh-CN" sz="1800">
                <a:cs typeface="+mn-lt"/>
              </a:rPr>
              <a:t>Structured Query Language</a:t>
            </a:r>
            <a:r>
              <a:rPr lang="zh-CN" altLang="en-US" sz="1800">
                <a:cs typeface="+mn-lt"/>
              </a:rPr>
              <a:t>）是一种对关系型数据库中数据进行定义和操作的语言，数据库要想识别这种语言，必须具备“编译”功能才能将输入的文本串“编译”为软件自身能理解的“输入”，</a:t>
            </a:r>
            <a:r>
              <a:rPr lang="zh-CN" altLang="en-US" sz="1800">
                <a:cs typeface="+mn-lt"/>
              </a:rPr>
              <a:t>该功能由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引擎模块提供，其中词法解析是“编译”的第一步</a:t>
            </a:r>
            <a:r>
              <a:rPr lang="zh-CN" altLang="en-US" sz="1800">
                <a:cs typeface="+mn-lt"/>
              </a:rPr>
              <a:t>工作。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词法解析负责将用户的代码从左至右依次读入，识别出来其中的词素（lexeme），并将词素映射为token，一个token就是一个语法的类型，譬如自然语言中，有名词、动词、形容词等；对于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而言，就是标识符、整型、关键字等。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Vastbase</a:t>
            </a:r>
            <a:r>
              <a:rPr lang="zh-CN" altLang="en-US" sz="1800">
                <a:cs typeface="+mn-lt"/>
              </a:rPr>
              <a:t>定义好词法规则（后缀为</a:t>
            </a:r>
            <a:r>
              <a:rPr lang="en-US" altLang="zh-CN" sz="1800">
                <a:cs typeface="+mn-lt"/>
              </a:rPr>
              <a:t>l</a:t>
            </a:r>
            <a:r>
              <a:rPr lang="zh-CN" altLang="en-US" sz="1800">
                <a:cs typeface="+mn-lt"/>
              </a:rPr>
              <a:t>的文件，如</a:t>
            </a:r>
            <a:r>
              <a:rPr lang="en-US" altLang="zh-CN" sz="1800">
                <a:cs typeface="+mn-lt"/>
              </a:rPr>
              <a:t>scan.l</a:t>
            </a:r>
            <a:r>
              <a:rPr lang="zh-CN" altLang="en-US" sz="1800">
                <a:cs typeface="+mn-lt"/>
              </a:rPr>
              <a:t>）后利用</a:t>
            </a:r>
            <a:r>
              <a:rPr lang="en-US" altLang="zh-CN" sz="1800">
                <a:cs typeface="+mn-lt"/>
              </a:rPr>
              <a:t>flex</a:t>
            </a:r>
            <a:r>
              <a:rPr lang="zh-CN" altLang="en-US" sz="1800">
                <a:cs typeface="+mn-lt"/>
              </a:rPr>
              <a:t>生成一个扫描器（</a:t>
            </a:r>
            <a:r>
              <a:rPr lang="en-US" altLang="zh-CN" sz="1800">
                <a:cs typeface="+mn-lt"/>
              </a:rPr>
              <a:t>scanner</a:t>
            </a:r>
            <a:r>
              <a:rPr lang="zh-CN" altLang="en-US" sz="1800">
                <a:cs typeface="+mn-lt"/>
              </a:rPr>
              <a:t>），它能识别用户输入中的词法模式。词法规则由</a:t>
            </a:r>
            <a:r>
              <a:rPr lang="en-US" altLang="zh-CN" sz="1800">
                <a:cs typeface="+mn-lt"/>
              </a:rPr>
              <a:t>&lt;</a:t>
            </a:r>
            <a:r>
              <a:rPr lang="zh-CN" altLang="en-US" sz="1800">
                <a:cs typeface="+mn-lt"/>
              </a:rPr>
              <a:t>正则表达式</a:t>
            </a:r>
            <a:r>
              <a:rPr lang="en-US" altLang="zh-CN" sz="1800">
                <a:cs typeface="+mn-lt"/>
              </a:rPr>
              <a:t>, C</a:t>
            </a:r>
            <a:r>
              <a:rPr lang="zh-CN" altLang="en-US" sz="1800">
                <a:cs typeface="+mn-lt"/>
              </a:rPr>
              <a:t>代码</a:t>
            </a:r>
            <a:r>
              <a:rPr lang="en-US" altLang="zh-CN" sz="1800">
                <a:cs typeface="+mn-lt"/>
              </a:rPr>
              <a:t>&gt;</a:t>
            </a:r>
            <a:r>
              <a:rPr lang="zh-CN" altLang="en-US" sz="1800">
                <a:cs typeface="+mn-lt"/>
              </a:rPr>
              <a:t>组成。在使用</a:t>
            </a:r>
            <a:r>
              <a:rPr lang="en-US" altLang="zh-CN" sz="1800">
                <a:cs typeface="+mn-lt"/>
              </a:rPr>
              <a:t>flex</a:t>
            </a:r>
            <a:r>
              <a:rPr lang="zh-CN" altLang="en-US" sz="1800">
                <a:cs typeface="+mn-lt"/>
              </a:rPr>
              <a:t>有两点需要注意：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生成的扫描器必须是可重入的（</a:t>
            </a:r>
            <a:r>
              <a:rPr lang="en-US" altLang="zh-CN" sz="1800">
                <a:cs typeface="+mn-lt"/>
              </a:rPr>
              <a:t>reentrant</a:t>
            </a:r>
            <a:r>
              <a:rPr lang="zh-CN" altLang="en-US" sz="1800">
                <a:cs typeface="+mn-lt"/>
              </a:rPr>
              <a:t>），注意词法解析阶段全局变量的</a:t>
            </a:r>
            <a:r>
              <a:rPr lang="zh-CN" altLang="en-US" sz="1800">
                <a:cs typeface="+mn-lt"/>
              </a:rPr>
              <a:t>使用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不</a:t>
            </a:r>
            <a:r>
              <a:rPr lang="zh-CN" altLang="en-US" sz="1800">
                <a:cs typeface="+mn-lt"/>
              </a:rPr>
              <a:t>使用默认的内存分配、释放函数（因为数据库使用</a:t>
            </a:r>
            <a:r>
              <a:rPr lang="en-US" altLang="zh-CN" sz="1800">
                <a:cs typeface="+mn-lt"/>
              </a:rPr>
              <a:t>Memory Context</a:t>
            </a:r>
            <a:r>
              <a:rPr lang="zh-CN" altLang="en-US" sz="1800">
                <a:cs typeface="+mn-lt"/>
              </a:rPr>
              <a:t>机制管理</a:t>
            </a:r>
            <a:r>
              <a:rPr lang="zh-CN" altLang="en-US" sz="1800">
                <a:cs typeface="+mn-lt"/>
              </a:rPr>
              <a:t>内存）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endParaRPr lang="zh-CN" altLang="en-US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800">
                <a:cs typeface="+mn-lt"/>
              </a:rPr>
              <a:t>【注】：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使用分号</a:t>
            </a:r>
            <a:r>
              <a:rPr lang="en-US" altLang="zh-CN" sz="1800">
                <a:cs typeface="+mn-lt"/>
              </a:rPr>
              <a:t>(;)</a:t>
            </a:r>
            <a:r>
              <a:rPr lang="zh-CN" altLang="en-US" sz="1800">
                <a:cs typeface="+mn-lt"/>
              </a:rPr>
              <a:t>作为语句结束标志，若多条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语句一起发送到数据库，会一起进行词法、语法</a:t>
            </a:r>
            <a:r>
              <a:rPr lang="zh-CN" altLang="en-US" sz="1800">
                <a:cs typeface="+mn-lt"/>
              </a:rPr>
              <a:t>解析。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  <a:noFill/>
        </p:spPr>
        <p:txBody>
          <a:bodyPr wrap="square" rtlCol="0">
            <a:spAutoFit/>
          </a:bodyPr>
          <a:lstStyle/>
          <a:p>
            <a:r>
              <a:rPr dirty="0">
                <a:ea typeface="微软雅黑" panose="020B0503020204020204" charset="-122"/>
                <a:sym typeface="+mn-ea"/>
              </a:rPr>
              <a:t>词法</a:t>
            </a:r>
            <a:r>
              <a:rPr dirty="0">
                <a:ea typeface="微软雅黑" panose="020B0503020204020204" charset="-122"/>
                <a:sym typeface="+mn-ea"/>
              </a:rPr>
              <a:t>解析</a:t>
            </a:r>
            <a:endParaRPr dirty="0"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 descr="scann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58265"/>
            <a:ext cx="12188825" cy="41414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lstStyle/>
          <a:p>
            <a:r>
              <a:rPr lang="zh-CN" altLang="en-US" dirty="0"/>
              <a:t>语法</a:t>
            </a:r>
            <a:r>
              <a:rPr lang="zh-CN" altLang="en-US" dirty="0"/>
              <a:t>解析</a:t>
            </a:r>
            <a:endParaRPr lang="zh-CN" altLang="en-US" dirty="0"/>
          </a:p>
        </p:txBody>
      </p:sp>
      <p:pic>
        <p:nvPicPr>
          <p:cNvPr id="3" name="图片 2" descr="pars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00100"/>
            <a:ext cx="12188825" cy="5257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arser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4260" y="0"/>
            <a:ext cx="1005967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3433204" y="823658"/>
            <a:ext cx="5067591" cy="5067591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>
            <a:outerShdw blurRad="50800" dist="508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21896" tIns="60948" rIns="121896" bIns="60948" numCol="1" spcCol="0" rtlCol="0" fromWordArt="0" anchor="ctr" anchorCtr="0" forceAA="0" compatLnSpc="1">
            <a:no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3408680" y="3215005"/>
            <a:ext cx="511683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reflection blurRad="12700" stA="11000" endA="300" endPos="67000" dist="635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语义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reflection blurRad="12700" stA="11000" endA="300" endPos="67000" dist="635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解析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reflection blurRad="12700" stA="11000" endA="300" endPos="67000" dist="63500" dir="5400000" sy="-100000" algn="bl" rotWithShape="0"/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48"/>
          <p:cNvSpPr txBox="1"/>
          <p:nvPr/>
        </p:nvSpPr>
        <p:spPr>
          <a:xfrm>
            <a:off x="4667155" y="2451100"/>
            <a:ext cx="259969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FF9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PART 2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FF9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语义</a:t>
            </a:r>
            <a:r>
              <a:rPr lang="zh-CN" altLang="en-US"/>
              <a:t>解析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0845" y="897255"/>
            <a:ext cx="10970260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在词法、语法解析过程中，并未访问数据库（未开启事务），仅仅是将文本串变为数据库可以识别的结构（如</a:t>
            </a:r>
            <a:r>
              <a:rPr lang="en-US" altLang="zh-CN" sz="1800">
                <a:cs typeface="+mn-lt"/>
              </a:rPr>
              <a:t>SelectStmt</a:t>
            </a:r>
            <a:r>
              <a:rPr lang="zh-CN" altLang="en-US" sz="1800">
                <a:cs typeface="+mn-lt"/>
              </a:rPr>
              <a:t>），生成</a:t>
            </a:r>
            <a:r>
              <a:rPr lang="en-US" altLang="zh-CN" sz="1800">
                <a:cs typeface="+mn-lt"/>
              </a:rPr>
              <a:t>ParseTree</a:t>
            </a:r>
            <a:r>
              <a:rPr lang="zh-CN" altLang="en-US" sz="1800">
                <a:cs typeface="+mn-lt"/>
              </a:rPr>
              <a:t>，知道要做什么事情，但并不清楚是否能做成；例如有可能表不存在，或者某种语法里面的特定语义无法处理。语义解析就是要对</a:t>
            </a:r>
            <a:r>
              <a:rPr lang="en-US" altLang="zh-CN" sz="1800">
                <a:cs typeface="+mn-lt"/>
              </a:rPr>
              <a:t>ParseTree</a:t>
            </a:r>
            <a:r>
              <a:rPr lang="zh-CN" altLang="en-US" sz="1800">
                <a:cs typeface="+mn-lt"/>
              </a:rPr>
              <a:t>进行分析，判断事情能否做成。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目前在兼容性方面的需求开发涉及语义解析的地方较多，个人认为有以下几点需要</a:t>
            </a:r>
            <a:r>
              <a:rPr lang="zh-CN" altLang="en-US" sz="1800">
                <a:cs typeface="+mn-lt"/>
              </a:rPr>
              <a:t>注意：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在对</a:t>
            </a:r>
            <a:r>
              <a:rPr lang="en-US" altLang="zh-CN" sz="1800">
                <a:cs typeface="+mn-lt"/>
              </a:rPr>
              <a:t>ParserTree</a:t>
            </a:r>
            <a:r>
              <a:rPr lang="zh-CN" altLang="en-US" sz="1800">
                <a:cs typeface="+mn-lt"/>
              </a:rPr>
              <a:t>进行解析（</a:t>
            </a:r>
            <a:r>
              <a:rPr lang="en-US" altLang="zh-CN" sz="1800">
                <a:cs typeface="+mn-lt"/>
              </a:rPr>
              <a:t>transform</a:t>
            </a:r>
            <a:r>
              <a:rPr lang="zh-CN" altLang="en-US" sz="1800">
                <a:cs typeface="+mn-lt"/>
              </a:rPr>
              <a:t>）时，注意各个部分的处理顺序。例如是先处理</a:t>
            </a:r>
            <a:r>
              <a:rPr lang="en-US" altLang="zh-CN" sz="1800">
                <a:cs typeface="+mn-lt"/>
              </a:rPr>
              <a:t>fromclause</a:t>
            </a:r>
            <a:r>
              <a:rPr lang="zh-CN" altLang="en-US" sz="1800">
                <a:cs typeface="+mn-lt"/>
              </a:rPr>
              <a:t>（需要明确数据的来源）然后解析</a:t>
            </a:r>
            <a:r>
              <a:rPr lang="en-US" altLang="zh-CN" sz="1800">
                <a:cs typeface="+mn-lt"/>
              </a:rPr>
              <a:t>whereclause</a:t>
            </a:r>
            <a:r>
              <a:rPr lang="zh-CN" altLang="en-US" sz="1800">
                <a:cs typeface="+mn-lt"/>
              </a:rPr>
              <a:t>；同时包含</a:t>
            </a:r>
            <a:r>
              <a:rPr lang="en-US" altLang="zh-CN" sz="1800">
                <a:cs typeface="+mn-lt"/>
              </a:rPr>
              <a:t>order by</a:t>
            </a:r>
            <a:r>
              <a:rPr lang="zh-CN" altLang="en-US" sz="1800">
                <a:cs typeface="+mn-lt"/>
              </a:rPr>
              <a:t>、</a:t>
            </a:r>
            <a:r>
              <a:rPr lang="en-US" altLang="zh-CN" sz="1800">
                <a:cs typeface="+mn-lt"/>
              </a:rPr>
              <a:t>group by</a:t>
            </a:r>
            <a:r>
              <a:rPr lang="zh-CN" altLang="en-US" sz="1800">
                <a:cs typeface="+mn-lt"/>
              </a:rPr>
              <a:t>和</a:t>
            </a:r>
            <a:r>
              <a:rPr lang="en-US" altLang="zh-CN" sz="1800">
                <a:cs typeface="+mn-lt"/>
              </a:rPr>
              <a:t>distinct</a:t>
            </a:r>
            <a:r>
              <a:rPr lang="zh-CN" altLang="en-US" sz="1800">
                <a:cs typeface="+mn-lt"/>
              </a:rPr>
              <a:t>时，按照</a:t>
            </a:r>
            <a:r>
              <a:rPr lang="en-US" altLang="zh-CN" sz="1800">
                <a:cs typeface="+mn-lt"/>
              </a:rPr>
              <a:t>order by -&gt; group by -&gt; distinct</a:t>
            </a:r>
            <a:r>
              <a:rPr lang="zh-CN" altLang="en-US" sz="1800">
                <a:cs typeface="+mn-lt"/>
              </a:rPr>
              <a:t>的顺序，若</a:t>
            </a:r>
            <a:r>
              <a:rPr lang="en-US" altLang="zh-CN" sz="1800">
                <a:cs typeface="+mn-lt"/>
              </a:rPr>
              <a:t>order by</a:t>
            </a:r>
            <a:r>
              <a:rPr lang="zh-CN" altLang="en-US" sz="1800">
                <a:cs typeface="+mn-lt"/>
              </a:rPr>
              <a:t>、</a:t>
            </a:r>
            <a:r>
              <a:rPr lang="en-US" altLang="zh-CN" sz="1800">
                <a:cs typeface="+mn-lt"/>
              </a:rPr>
              <a:t>group by</a:t>
            </a:r>
            <a:r>
              <a:rPr lang="zh-CN" altLang="en-US" sz="1800">
                <a:cs typeface="+mn-lt"/>
              </a:rPr>
              <a:t>和</a:t>
            </a:r>
            <a:r>
              <a:rPr lang="en-US" altLang="zh-CN" sz="1800">
                <a:cs typeface="+mn-lt"/>
              </a:rPr>
              <a:t>distinct</a:t>
            </a:r>
            <a:r>
              <a:rPr lang="zh-CN" altLang="en-US" sz="1800">
                <a:cs typeface="+mn-lt"/>
              </a:rPr>
              <a:t>涉及的字段并未出现在目标列表（</a:t>
            </a:r>
            <a:r>
              <a:rPr lang="en-US" altLang="zh-CN" sz="1800">
                <a:cs typeface="+mn-lt"/>
              </a:rPr>
              <a:t>target list</a:t>
            </a:r>
            <a:r>
              <a:rPr lang="zh-CN" altLang="en-US" sz="1800">
                <a:cs typeface="+mn-lt"/>
              </a:rPr>
              <a:t>）中则会添加一个“伪列”（</a:t>
            </a:r>
            <a:r>
              <a:rPr lang="en-US" altLang="zh-CN" sz="1800">
                <a:cs typeface="+mn-lt"/>
              </a:rPr>
              <a:t>junk target entry</a:t>
            </a:r>
            <a:r>
              <a:rPr lang="zh-CN" altLang="en-US" sz="1800">
                <a:cs typeface="+mn-lt"/>
              </a:rPr>
              <a:t>）；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解析的状态及</a:t>
            </a:r>
            <a:r>
              <a:rPr lang="en-US" altLang="zh-CN" sz="1800">
                <a:cs typeface="+mn-lt"/>
              </a:rPr>
              <a:t>pstate</a:t>
            </a:r>
            <a:r>
              <a:rPr lang="zh-CN" altLang="en-US" sz="1800">
                <a:cs typeface="+mn-lt"/>
              </a:rPr>
              <a:t>中会构造</a:t>
            </a:r>
            <a:r>
              <a:rPr lang="en-US" altLang="zh-CN" sz="1800">
                <a:cs typeface="+mn-lt"/>
              </a:rPr>
              <a:t>namespace</a:t>
            </a:r>
            <a:r>
              <a:rPr lang="zh-CN" altLang="en-US" sz="1800">
                <a:cs typeface="+mn-lt"/>
              </a:rPr>
              <a:t>和</a:t>
            </a:r>
            <a:r>
              <a:rPr lang="en-US" altLang="zh-CN" sz="1800">
                <a:cs typeface="+mn-lt"/>
              </a:rPr>
              <a:t>varnamespace</a:t>
            </a:r>
            <a:r>
              <a:rPr lang="zh-CN" altLang="en-US" sz="1800">
                <a:cs typeface="+mn-lt"/>
              </a:rPr>
              <a:t>，可以参考编程语言（如</a:t>
            </a:r>
            <a:r>
              <a:rPr lang="en-US" altLang="zh-CN" sz="1800">
                <a:cs typeface="+mn-lt"/>
              </a:rPr>
              <a:t>C/C++</a:t>
            </a:r>
            <a:r>
              <a:rPr lang="zh-CN" altLang="en-US" sz="1800">
                <a:cs typeface="+mn-lt"/>
              </a:rPr>
              <a:t>）中的嵌套和变量（</a:t>
            </a:r>
            <a:r>
              <a:rPr lang="zh-CN" altLang="en-US" sz="1800">
                <a:cs typeface="+mn-lt"/>
              </a:rPr>
              <a:t>字段）所属的</a:t>
            </a:r>
            <a:r>
              <a:rPr lang="zh-CN" altLang="en-US" sz="1800">
                <a:cs typeface="+mn-lt"/>
              </a:rPr>
              <a:t>作用域（</a:t>
            </a:r>
            <a:r>
              <a:rPr lang="en-US" altLang="zh-CN" sz="1800">
                <a:cs typeface="+mn-lt"/>
              </a:rPr>
              <a:t>scope</a:t>
            </a:r>
            <a:r>
              <a:rPr lang="zh-CN" altLang="en-US" sz="1800">
                <a:cs typeface="+mn-lt"/>
              </a:rPr>
              <a:t>）；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解析过程中会对涉及的表加锁，直至事务结束才</a:t>
            </a:r>
            <a:r>
              <a:rPr lang="zh-CN" altLang="en-US" sz="1800">
                <a:cs typeface="+mn-lt"/>
              </a:rPr>
              <a:t>释放；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tags/tag1.xml><?xml version="1.0" encoding="utf-8"?>
<p:tagLst xmlns:p="http://schemas.openxmlformats.org/presentationml/2006/main">
  <p:tag name="COMMONDATA" val="eyJoZGlkIjoiNWIxMTZiZDVhMmM3ZDUzOGExY2FhZmQyMTg2Nzc4YTMifQ=="/>
  <p:tag name="KSO_WPP_MARK_KEY" val="4fe0cccb-ba17-4221-9f19-84d4d42911b9"/>
</p:tagLst>
</file>

<file path=ppt/theme/theme1.xml><?xml version="1.0" encoding="utf-8"?>
<a:theme xmlns:a="http://schemas.openxmlformats.org/drawingml/2006/main" name="1_默认主题">
  <a:themeElements>
    <a:clrScheme name="自定义 13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9000"/>
      </a:accent1>
      <a:accent2>
        <a:srgbClr val="1C2087"/>
      </a:accent2>
      <a:accent3>
        <a:srgbClr val="939393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7202</Words>
  <Application>WPS 演示</Application>
  <PresentationFormat>自定义</PresentationFormat>
  <Paragraphs>223</Paragraphs>
  <Slides>32</Slides>
  <Notes>26</Notes>
  <HiddenSlides>0</HiddenSlides>
  <MMClips>0</MMClips>
  <ScaleCrop>false</ScaleCrop>
  <HeadingPairs>
    <vt:vector size="8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53" baseType="lpstr">
      <vt:lpstr>Arial</vt:lpstr>
      <vt:lpstr>宋体</vt:lpstr>
      <vt:lpstr>Wingdings</vt:lpstr>
      <vt:lpstr>Arial</vt:lpstr>
      <vt:lpstr>微软雅黑</vt:lpstr>
      <vt:lpstr>Source Han Sans CN</vt:lpstr>
      <vt:lpstr>苹方-简</vt:lpstr>
      <vt:lpstr>汉仪旗黑</vt:lpstr>
      <vt:lpstr>造字工房朗倩（非商用）常规体</vt:lpstr>
      <vt:lpstr>Thonburi</vt:lpstr>
      <vt:lpstr>方正正大黑</vt:lpstr>
      <vt:lpstr>汉仪中黑KW</vt:lpstr>
      <vt:lpstr>Arial Unicode MS</vt:lpstr>
      <vt:lpstr>Wingdings</vt:lpstr>
      <vt:lpstr>Wingdings 2</vt:lpstr>
      <vt:lpstr>Calibri</vt:lpstr>
      <vt:lpstr>Helvetica Neue</vt:lpstr>
      <vt:lpstr>汉仪书宋二KW</vt:lpstr>
      <vt:lpstr>宋体</vt:lpstr>
      <vt:lpstr>1_默认主题</vt:lpstr>
      <vt:lpstr>Package</vt:lpstr>
      <vt:lpstr>PowerPoint 演示文稿</vt:lpstr>
      <vt:lpstr>约定</vt:lpstr>
      <vt:lpstr>PowerPoint 演示文稿</vt:lpstr>
      <vt:lpstr>词法解析</vt:lpstr>
      <vt:lpstr>词法解析</vt:lpstr>
      <vt:lpstr>语法解析</vt:lpstr>
      <vt:lpstr>PowerPoint 演示文稿</vt:lpstr>
      <vt:lpstr>PowerPoint 演示文稿</vt:lpstr>
      <vt:lpstr>语义解析</vt:lpstr>
      <vt:lpstr>PowerPoint 演示文稿</vt:lpstr>
      <vt:lpstr>PowerPoint 演示文稿</vt:lpstr>
      <vt:lpstr>PowerPoint 演示文稿</vt:lpstr>
      <vt:lpstr>查询重写</vt:lpstr>
      <vt:lpstr>PowerPoint 演示文稿</vt:lpstr>
      <vt:lpstr>计划生成</vt:lpstr>
      <vt:lpstr>逻辑优化</vt:lpstr>
      <vt:lpstr>执行器-火山模型（Volcano Model）</vt:lpstr>
      <vt:lpstr>子查询/连接提升</vt:lpstr>
      <vt:lpstr>ANY子连接提升</vt:lpstr>
      <vt:lpstr>ANY子连接提升</vt:lpstr>
      <vt:lpstr>EXISTS子连接提升</vt:lpstr>
      <vt:lpstr>EXISTS子连接提升</vt:lpstr>
      <vt:lpstr>子查询提升</vt:lpstr>
      <vt:lpstr>条件化简、HAVING和WHERE子句合并</vt:lpstr>
      <vt:lpstr>外连接消除</vt:lpstr>
      <vt:lpstr>外连接消除</vt:lpstr>
      <vt:lpstr>外连接消除</vt:lpstr>
      <vt:lpstr>谓词下推、等价类推理</vt:lpstr>
      <vt:lpstr>物理优化</vt:lpstr>
      <vt:lpstr>SQL调优</vt:lpstr>
      <vt:lpstr>实际问题分析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</dc:creator>
  <cp:lastModifiedBy>王正侣</cp:lastModifiedBy>
  <cp:revision>3498</cp:revision>
  <dcterms:created xsi:type="dcterms:W3CDTF">2023-01-16T02:35:01Z</dcterms:created>
  <dcterms:modified xsi:type="dcterms:W3CDTF">2023-01-16T02:35:01Z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2052-5.1.1.7676</vt:lpwstr>
  </property>
  <property fmtid="{D5CDD505-2E9C-101B-9397-08002B2CF9AE}" pid="3" name="ICV">
    <vt:lpwstr>C94A52E2AE444B42B88304BEFFE60EA9</vt:lpwstr>
  </property>
</Properties>
</file>

<file path=docProps/thumbnail.jpeg>
</file>